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6128">
          <p15:clr>
            <a:srgbClr val="A4A3A4"/>
          </p15:clr>
        </p15:guide>
        <p15:guide id="3"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FFD96E"/>
    <a:srgbClr val="264162"/>
    <a:srgbClr val="D93230"/>
    <a:srgbClr val="152043"/>
    <a:srgbClr val="CED84A"/>
    <a:srgbClr val="3C669A"/>
    <a:srgbClr val="4B7FB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68"/>
    <p:restoredTop sz="86424" autoAdjust="0"/>
  </p:normalViewPr>
  <p:slideViewPr>
    <p:cSldViewPr snapToGrid="0" snapToObjects="1">
      <p:cViewPr>
        <p:scale>
          <a:sx n="28" d="100"/>
          <a:sy n="28" d="100"/>
        </p:scale>
        <p:origin x="1328" y="-336"/>
      </p:cViewPr>
      <p:guideLst>
        <p:guide orient="horz" pos="10368"/>
        <p:guide pos="16128"/>
        <p:guide pos="138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1D340C-BDE4-E54E-B734-EE1F2C47AC1E}" type="datetimeFigureOut">
              <a:rPr lang="en-US" smtClean="0"/>
              <a:t>5/11/18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51765A-9E3A-104A-BCE9-BF2BBD62A2EE}" type="slidenum">
              <a:rPr lang="en-US" smtClean="0"/>
              <a:t>‹#›</a:t>
            </a:fld>
            <a:endParaRPr lang="en-US"/>
          </a:p>
        </p:txBody>
      </p:sp>
    </p:spTree>
    <p:extLst>
      <p:ext uri="{BB962C8B-B14F-4D97-AF65-F5344CB8AC3E}">
        <p14:creationId xmlns:p14="http://schemas.microsoft.com/office/powerpoint/2010/main" val="16019786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403546" indent="0" algn="ctr">
              <a:buNone/>
              <a:defRPr>
                <a:solidFill>
                  <a:schemeClr val="tx1">
                    <a:tint val="75000"/>
                  </a:schemeClr>
                </a:solidFill>
              </a:defRPr>
            </a:lvl2pPr>
            <a:lvl3pPr marL="4807092" indent="0" algn="ctr">
              <a:buNone/>
              <a:defRPr>
                <a:solidFill>
                  <a:schemeClr val="tx1">
                    <a:tint val="75000"/>
                  </a:schemeClr>
                </a:solidFill>
              </a:defRPr>
            </a:lvl3pPr>
            <a:lvl4pPr marL="7210638" indent="0" algn="ctr">
              <a:buNone/>
              <a:defRPr>
                <a:solidFill>
                  <a:schemeClr val="tx1">
                    <a:tint val="75000"/>
                  </a:schemeClr>
                </a:solidFill>
              </a:defRPr>
            </a:lvl4pPr>
            <a:lvl5pPr marL="9614184" indent="0" algn="ctr">
              <a:buNone/>
              <a:defRPr>
                <a:solidFill>
                  <a:schemeClr val="tx1">
                    <a:tint val="75000"/>
                  </a:schemeClr>
                </a:solidFill>
              </a:defRPr>
            </a:lvl5pPr>
            <a:lvl6pPr marL="12017731" indent="0" algn="ctr">
              <a:buNone/>
              <a:defRPr>
                <a:solidFill>
                  <a:schemeClr val="tx1">
                    <a:tint val="75000"/>
                  </a:schemeClr>
                </a:solidFill>
              </a:defRPr>
            </a:lvl6pPr>
            <a:lvl7pPr marL="14421277" indent="0" algn="ctr">
              <a:buNone/>
              <a:defRPr>
                <a:solidFill>
                  <a:schemeClr val="tx1">
                    <a:tint val="75000"/>
                  </a:schemeClr>
                </a:solidFill>
              </a:defRPr>
            </a:lvl7pPr>
            <a:lvl8pPr marL="16824823" indent="0" algn="ctr">
              <a:buNone/>
              <a:defRPr>
                <a:solidFill>
                  <a:schemeClr val="tx1">
                    <a:tint val="75000"/>
                  </a:schemeClr>
                </a:solidFill>
              </a:defRPr>
            </a:lvl8pPr>
            <a:lvl9pPr marL="1922836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D4C4CA-94A1-834E-A2BA-CE4D58E93A41}"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63341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5059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20" y="6324600"/>
            <a:ext cx="55298343"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6324600"/>
            <a:ext cx="165178737"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370461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D4C4CA-94A1-834E-A2BA-CE4D58E93A41}"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877201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21000" b="1" cap="all"/>
            </a:lvl1pPr>
          </a:lstStyle>
          <a:p>
            <a:r>
              <a:rPr lang="en-US"/>
              <a:t>Click to edit Master title style</a:t>
            </a:r>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10500">
                <a:solidFill>
                  <a:schemeClr val="tx1">
                    <a:tint val="75000"/>
                  </a:schemeClr>
                </a:solidFill>
              </a:defRPr>
            </a:lvl1pPr>
            <a:lvl2pPr marL="2403546" indent="0">
              <a:buNone/>
              <a:defRPr sz="9500">
                <a:solidFill>
                  <a:schemeClr val="tx1">
                    <a:tint val="75000"/>
                  </a:schemeClr>
                </a:solidFill>
              </a:defRPr>
            </a:lvl2pPr>
            <a:lvl3pPr marL="4807092" indent="0">
              <a:buNone/>
              <a:defRPr sz="8400">
                <a:solidFill>
                  <a:schemeClr val="tx1">
                    <a:tint val="75000"/>
                  </a:schemeClr>
                </a:solidFill>
              </a:defRPr>
            </a:lvl3pPr>
            <a:lvl4pPr marL="7210638" indent="0">
              <a:buNone/>
              <a:defRPr sz="7400">
                <a:solidFill>
                  <a:schemeClr val="tx1">
                    <a:tint val="75000"/>
                  </a:schemeClr>
                </a:solidFill>
              </a:defRPr>
            </a:lvl4pPr>
            <a:lvl5pPr marL="9614184" indent="0">
              <a:buNone/>
              <a:defRPr sz="7400">
                <a:solidFill>
                  <a:schemeClr val="tx1">
                    <a:tint val="75000"/>
                  </a:schemeClr>
                </a:solidFill>
              </a:defRPr>
            </a:lvl5pPr>
            <a:lvl6pPr marL="12017731" indent="0">
              <a:buNone/>
              <a:defRPr sz="7400">
                <a:solidFill>
                  <a:schemeClr val="tx1">
                    <a:tint val="75000"/>
                  </a:schemeClr>
                </a:solidFill>
              </a:defRPr>
            </a:lvl6pPr>
            <a:lvl7pPr marL="14421277" indent="0">
              <a:buNone/>
              <a:defRPr sz="7400">
                <a:solidFill>
                  <a:schemeClr val="tx1">
                    <a:tint val="75000"/>
                  </a:schemeClr>
                </a:solidFill>
              </a:defRPr>
            </a:lvl7pPr>
            <a:lvl8pPr marL="16824823" indent="0">
              <a:buNone/>
              <a:defRPr sz="7400">
                <a:solidFill>
                  <a:schemeClr val="tx1">
                    <a:tint val="75000"/>
                  </a:schemeClr>
                </a:solidFill>
              </a:defRPr>
            </a:lvl8pPr>
            <a:lvl9pPr marL="19228369" indent="0">
              <a:buNone/>
              <a:defRPr sz="7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D4C4CA-94A1-834E-A2BA-CE4D58E93A41}"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800635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6865560"/>
            <a:ext cx="110238537"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4" y="36865560"/>
            <a:ext cx="110238543" cy="104279702"/>
          </a:xfrm>
        </p:spPr>
        <p:txBody>
          <a:bodyPr/>
          <a:lstStyle>
            <a:lvl1pPr>
              <a:defRPr sz="14700"/>
            </a:lvl1pPr>
            <a:lvl2pPr>
              <a:defRPr sz="12600"/>
            </a:lvl2pPr>
            <a:lvl3pPr>
              <a:defRPr sz="10500"/>
            </a:lvl3pPr>
            <a:lvl4pPr>
              <a:defRPr sz="9500"/>
            </a:lvl4pPr>
            <a:lvl5pPr>
              <a:defRPr sz="9500"/>
            </a:lvl5pPr>
            <a:lvl6pPr>
              <a:defRPr sz="9500"/>
            </a:lvl6pPr>
            <a:lvl7pPr>
              <a:defRPr sz="9500"/>
            </a:lvl7pPr>
            <a:lvl8pPr>
              <a:defRPr sz="9500"/>
            </a:lvl8pPr>
            <a:lvl9pPr>
              <a:defRPr sz="9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D4C4CA-94A1-834E-A2BA-CE4D58E93A41}"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239947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2600" b="1"/>
            </a:lvl1pPr>
            <a:lvl2pPr marL="2403546" indent="0">
              <a:buNone/>
              <a:defRPr sz="10500" b="1"/>
            </a:lvl2pPr>
            <a:lvl3pPr marL="4807092" indent="0">
              <a:buNone/>
              <a:defRPr sz="9500" b="1"/>
            </a:lvl3pPr>
            <a:lvl4pPr marL="7210638" indent="0">
              <a:buNone/>
              <a:defRPr sz="8400" b="1"/>
            </a:lvl4pPr>
            <a:lvl5pPr marL="9614184" indent="0">
              <a:buNone/>
              <a:defRPr sz="8400" b="1"/>
            </a:lvl5pPr>
            <a:lvl6pPr marL="12017731" indent="0">
              <a:buNone/>
              <a:defRPr sz="8400" b="1"/>
            </a:lvl6pPr>
            <a:lvl7pPr marL="14421277" indent="0">
              <a:buNone/>
              <a:defRPr sz="8400" b="1"/>
            </a:lvl7pPr>
            <a:lvl8pPr marL="16824823" indent="0">
              <a:buNone/>
              <a:defRPr sz="8400" b="1"/>
            </a:lvl8pPr>
            <a:lvl9pPr marL="19228369" indent="0">
              <a:buNone/>
              <a:defRPr sz="8400"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2600"/>
            </a:lvl1pPr>
            <a:lvl2pPr>
              <a:defRPr sz="10500"/>
            </a:lvl2pPr>
            <a:lvl3pPr>
              <a:defRPr sz="950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D4C4CA-94A1-834E-A2BA-CE4D58E93A41}" type="datetimeFigureOut">
              <a:rPr lang="en-US" smtClean="0"/>
              <a:t>5/11/18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57243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D4C4CA-94A1-834E-A2BA-CE4D58E93A41}" type="datetimeFigureOut">
              <a:rPr lang="en-US" smtClean="0"/>
              <a:t>5/11/18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94878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D4C4CA-94A1-834E-A2BA-CE4D58E93A41}" type="datetimeFigureOut">
              <a:rPr lang="en-US" smtClean="0"/>
              <a:t>5/11/18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149775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5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3"/>
            <a:ext cx="14439903" cy="22517102"/>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1435646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2"/>
          </a:xfrm>
        </p:spPr>
        <p:txBody>
          <a:bodyPr anchor="b"/>
          <a:lstStyle>
            <a:lvl1pPr algn="l">
              <a:defRPr sz="105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6800"/>
            </a:lvl1pPr>
            <a:lvl2pPr marL="2403546" indent="0">
              <a:buNone/>
              <a:defRPr sz="14700"/>
            </a:lvl2pPr>
            <a:lvl3pPr marL="4807092" indent="0">
              <a:buNone/>
              <a:defRPr sz="12600"/>
            </a:lvl3pPr>
            <a:lvl4pPr marL="7210638" indent="0">
              <a:buNone/>
              <a:defRPr sz="10500"/>
            </a:lvl4pPr>
            <a:lvl5pPr marL="9614184" indent="0">
              <a:buNone/>
              <a:defRPr sz="10500"/>
            </a:lvl5pPr>
            <a:lvl6pPr marL="12017731" indent="0">
              <a:buNone/>
              <a:defRPr sz="10500"/>
            </a:lvl6pPr>
            <a:lvl7pPr marL="14421277" indent="0">
              <a:buNone/>
              <a:defRPr sz="10500"/>
            </a:lvl7pPr>
            <a:lvl8pPr marL="16824823" indent="0">
              <a:buNone/>
              <a:defRPr sz="10500"/>
            </a:lvl8pPr>
            <a:lvl9pPr marL="19228369" indent="0">
              <a:buNone/>
              <a:defRPr sz="10500"/>
            </a:lvl9pPr>
          </a:lstStyle>
          <a:p>
            <a:r>
              <a:rPr lang="en-US"/>
              <a:t>Click icon to add picture</a:t>
            </a:r>
          </a:p>
        </p:txBody>
      </p:sp>
      <p:sp>
        <p:nvSpPr>
          <p:cNvPr id="4" name="Text Placeholder 3"/>
          <p:cNvSpPr>
            <a:spLocks noGrp="1"/>
          </p:cNvSpPr>
          <p:nvPr>
            <p:ph type="body" sz="half" idx="2"/>
          </p:nvPr>
        </p:nvSpPr>
        <p:spPr>
          <a:xfrm>
            <a:off x="8602983" y="25763222"/>
            <a:ext cx="26334720" cy="3863338"/>
          </a:xfrm>
        </p:spPr>
        <p:txBody>
          <a:bodyPr/>
          <a:lstStyle>
            <a:lvl1pPr marL="0" indent="0">
              <a:buNone/>
              <a:defRPr sz="7400"/>
            </a:lvl1pPr>
            <a:lvl2pPr marL="2403546" indent="0">
              <a:buNone/>
              <a:defRPr sz="6300"/>
            </a:lvl2pPr>
            <a:lvl3pPr marL="4807092" indent="0">
              <a:buNone/>
              <a:defRPr sz="5300"/>
            </a:lvl3pPr>
            <a:lvl4pPr marL="7210638" indent="0">
              <a:buNone/>
              <a:defRPr sz="4700"/>
            </a:lvl4pPr>
            <a:lvl5pPr marL="9614184" indent="0">
              <a:buNone/>
              <a:defRPr sz="4700"/>
            </a:lvl5pPr>
            <a:lvl6pPr marL="12017731" indent="0">
              <a:buNone/>
              <a:defRPr sz="4700"/>
            </a:lvl6pPr>
            <a:lvl7pPr marL="14421277" indent="0">
              <a:buNone/>
              <a:defRPr sz="4700"/>
            </a:lvl7pPr>
            <a:lvl8pPr marL="16824823" indent="0">
              <a:buNone/>
              <a:defRPr sz="4700"/>
            </a:lvl8pPr>
            <a:lvl9pPr marL="19228369" indent="0">
              <a:buNone/>
              <a:defRPr sz="4700"/>
            </a:lvl9pPr>
          </a:lstStyle>
          <a:p>
            <a:pPr lvl="0"/>
            <a:r>
              <a:rPr lang="en-US"/>
              <a:t>Click to edit Master text styles</a:t>
            </a:r>
          </a:p>
        </p:txBody>
      </p:sp>
      <p:sp>
        <p:nvSpPr>
          <p:cNvPr id="5" name="Date Placeholder 4"/>
          <p:cNvSpPr>
            <a:spLocks noGrp="1"/>
          </p:cNvSpPr>
          <p:nvPr>
            <p:ph type="dt" sz="half" idx="10"/>
          </p:nvPr>
        </p:nvSpPr>
        <p:spPr/>
        <p:txBody>
          <a:bodyPr/>
          <a:lstStyle/>
          <a:p>
            <a:fld id="{85D4C4CA-94A1-834E-A2BA-CE4D58E93A41}"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6FB06D-23CD-0545-AB49-68006C960DF0}" type="slidenum">
              <a:rPr lang="en-US" smtClean="0"/>
              <a:t>‹#›</a:t>
            </a:fld>
            <a:endParaRPr lang="en-US"/>
          </a:p>
        </p:txBody>
      </p:sp>
    </p:spTree>
    <p:extLst>
      <p:ext uri="{BB962C8B-B14F-4D97-AF65-F5344CB8AC3E}">
        <p14:creationId xmlns:p14="http://schemas.microsoft.com/office/powerpoint/2010/main" val="973763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80709" tIns="240355" rIns="480709" bIns="240355"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80709" tIns="240355" rIns="480709" bIns="24035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80709" tIns="240355" rIns="480709" bIns="240355" rtlCol="0" anchor="ctr"/>
          <a:lstStyle>
            <a:lvl1pPr algn="l">
              <a:defRPr sz="6300">
                <a:solidFill>
                  <a:schemeClr val="tx1">
                    <a:tint val="75000"/>
                  </a:schemeClr>
                </a:solidFill>
              </a:defRPr>
            </a:lvl1pPr>
          </a:lstStyle>
          <a:p>
            <a:fld id="{85D4C4CA-94A1-834E-A2BA-CE4D58E93A41}" type="datetimeFigureOut">
              <a:rPr lang="en-US" smtClean="0"/>
              <a:t>5/11/18</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80709" tIns="240355" rIns="480709" bIns="240355" rtlCol="0" anchor="ctr"/>
          <a:lstStyle>
            <a:lvl1pPr algn="ctr">
              <a:defRPr sz="6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80709" tIns="240355" rIns="480709" bIns="240355" rtlCol="0" anchor="ctr"/>
          <a:lstStyle>
            <a:lvl1pPr algn="r">
              <a:defRPr sz="6300">
                <a:solidFill>
                  <a:schemeClr val="tx1">
                    <a:tint val="75000"/>
                  </a:schemeClr>
                </a:solidFill>
              </a:defRPr>
            </a:lvl1pPr>
          </a:lstStyle>
          <a:p>
            <a:fld id="{D76FB06D-23CD-0545-AB49-68006C960DF0}" type="slidenum">
              <a:rPr lang="en-US" smtClean="0"/>
              <a:t>‹#›</a:t>
            </a:fld>
            <a:endParaRPr lang="en-US"/>
          </a:p>
        </p:txBody>
      </p:sp>
    </p:spTree>
    <p:extLst>
      <p:ext uri="{BB962C8B-B14F-4D97-AF65-F5344CB8AC3E}">
        <p14:creationId xmlns:p14="http://schemas.microsoft.com/office/powerpoint/2010/main" val="4161786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403546" rtl="0" eaLnBrk="1" latinLnBrk="0" hangingPunct="1">
        <a:spcBef>
          <a:spcPct val="0"/>
        </a:spcBef>
        <a:buNone/>
        <a:defRPr sz="23100" kern="1200">
          <a:solidFill>
            <a:schemeClr val="tx1"/>
          </a:solidFill>
          <a:latin typeface="+mj-lt"/>
          <a:ea typeface="+mj-ea"/>
          <a:cs typeface="+mj-cs"/>
        </a:defRPr>
      </a:lvl1pPr>
    </p:titleStyle>
    <p:bodyStyle>
      <a:lvl1pPr marL="1802660" indent="-1802660" algn="l" defTabSz="2403546" rtl="0" eaLnBrk="1" latinLnBrk="0" hangingPunct="1">
        <a:spcBef>
          <a:spcPct val="20000"/>
        </a:spcBef>
        <a:buFont typeface="Arial"/>
        <a:buChar char="•"/>
        <a:defRPr sz="16800" kern="1200">
          <a:solidFill>
            <a:schemeClr val="tx1"/>
          </a:solidFill>
          <a:latin typeface="+mn-lt"/>
          <a:ea typeface="+mn-ea"/>
          <a:cs typeface="+mn-cs"/>
        </a:defRPr>
      </a:lvl1pPr>
      <a:lvl2pPr marL="3905762" indent="-1502216" algn="l" defTabSz="2403546" rtl="0" eaLnBrk="1" latinLnBrk="0" hangingPunct="1">
        <a:spcBef>
          <a:spcPct val="20000"/>
        </a:spcBef>
        <a:buFont typeface="Arial"/>
        <a:buChar char="–"/>
        <a:defRPr sz="14700" kern="1200">
          <a:solidFill>
            <a:schemeClr val="tx1"/>
          </a:solidFill>
          <a:latin typeface="+mn-lt"/>
          <a:ea typeface="+mn-ea"/>
          <a:cs typeface="+mn-cs"/>
        </a:defRPr>
      </a:lvl2pPr>
      <a:lvl3pPr marL="6008865" indent="-1201773" algn="l" defTabSz="2403546" rtl="0" eaLnBrk="1" latinLnBrk="0" hangingPunct="1">
        <a:spcBef>
          <a:spcPct val="20000"/>
        </a:spcBef>
        <a:buFont typeface="Arial"/>
        <a:buChar char="•"/>
        <a:defRPr sz="12600" kern="1200">
          <a:solidFill>
            <a:schemeClr val="tx1"/>
          </a:solidFill>
          <a:latin typeface="+mn-lt"/>
          <a:ea typeface="+mn-ea"/>
          <a:cs typeface="+mn-cs"/>
        </a:defRPr>
      </a:lvl3pPr>
      <a:lvl4pPr marL="8412411" indent="-1201773" algn="l" defTabSz="2403546" rtl="0" eaLnBrk="1" latinLnBrk="0" hangingPunct="1">
        <a:spcBef>
          <a:spcPct val="20000"/>
        </a:spcBef>
        <a:buFont typeface="Arial"/>
        <a:buChar char="–"/>
        <a:defRPr sz="10500" kern="1200">
          <a:solidFill>
            <a:schemeClr val="tx1"/>
          </a:solidFill>
          <a:latin typeface="+mn-lt"/>
          <a:ea typeface="+mn-ea"/>
          <a:cs typeface="+mn-cs"/>
        </a:defRPr>
      </a:lvl4pPr>
      <a:lvl5pPr marL="10815958" indent="-1201773" algn="l" defTabSz="2403546" rtl="0" eaLnBrk="1" latinLnBrk="0" hangingPunct="1">
        <a:spcBef>
          <a:spcPct val="20000"/>
        </a:spcBef>
        <a:buFont typeface="Arial"/>
        <a:buChar char="»"/>
        <a:defRPr sz="10500" kern="1200">
          <a:solidFill>
            <a:schemeClr val="tx1"/>
          </a:solidFill>
          <a:latin typeface="+mn-lt"/>
          <a:ea typeface="+mn-ea"/>
          <a:cs typeface="+mn-cs"/>
        </a:defRPr>
      </a:lvl5pPr>
      <a:lvl6pPr marL="13219504" indent="-1201773" algn="l" defTabSz="2403546" rtl="0" eaLnBrk="1" latinLnBrk="0" hangingPunct="1">
        <a:spcBef>
          <a:spcPct val="20000"/>
        </a:spcBef>
        <a:buFont typeface="Arial"/>
        <a:buChar char="•"/>
        <a:defRPr sz="10500" kern="1200">
          <a:solidFill>
            <a:schemeClr val="tx1"/>
          </a:solidFill>
          <a:latin typeface="+mn-lt"/>
          <a:ea typeface="+mn-ea"/>
          <a:cs typeface="+mn-cs"/>
        </a:defRPr>
      </a:lvl6pPr>
      <a:lvl7pPr marL="15623050" indent="-1201773" algn="l" defTabSz="2403546" rtl="0" eaLnBrk="1" latinLnBrk="0" hangingPunct="1">
        <a:spcBef>
          <a:spcPct val="20000"/>
        </a:spcBef>
        <a:buFont typeface="Arial"/>
        <a:buChar char="•"/>
        <a:defRPr sz="10500" kern="1200">
          <a:solidFill>
            <a:schemeClr val="tx1"/>
          </a:solidFill>
          <a:latin typeface="+mn-lt"/>
          <a:ea typeface="+mn-ea"/>
          <a:cs typeface="+mn-cs"/>
        </a:defRPr>
      </a:lvl7pPr>
      <a:lvl8pPr marL="18026596" indent="-1201773" algn="l" defTabSz="2403546" rtl="0" eaLnBrk="1" latinLnBrk="0" hangingPunct="1">
        <a:spcBef>
          <a:spcPct val="20000"/>
        </a:spcBef>
        <a:buFont typeface="Arial"/>
        <a:buChar char="•"/>
        <a:defRPr sz="10500" kern="1200">
          <a:solidFill>
            <a:schemeClr val="tx1"/>
          </a:solidFill>
          <a:latin typeface="+mn-lt"/>
          <a:ea typeface="+mn-ea"/>
          <a:cs typeface="+mn-cs"/>
        </a:defRPr>
      </a:lvl8pPr>
      <a:lvl9pPr marL="20430142" indent="-1201773" algn="l" defTabSz="2403546" rtl="0" eaLnBrk="1" latinLnBrk="0" hangingPunct="1">
        <a:spcBef>
          <a:spcPct val="20000"/>
        </a:spcBef>
        <a:buFont typeface="Arial"/>
        <a:buChar char="•"/>
        <a:defRPr sz="10500" kern="1200">
          <a:solidFill>
            <a:schemeClr val="tx1"/>
          </a:solidFill>
          <a:latin typeface="+mn-lt"/>
          <a:ea typeface="+mn-ea"/>
          <a:cs typeface="+mn-cs"/>
        </a:defRPr>
      </a:lvl9pPr>
    </p:bodyStyle>
    <p:otherStyle>
      <a:defPPr>
        <a:defRPr lang="en-US"/>
      </a:defPPr>
      <a:lvl1pPr marL="0" algn="l" defTabSz="2403546" rtl="0" eaLnBrk="1" latinLnBrk="0" hangingPunct="1">
        <a:defRPr sz="9500" kern="1200">
          <a:solidFill>
            <a:schemeClr val="tx1"/>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iki.ros.org/octomap_mapping" TargetMode="External"/><Relationship Id="rId13" Type="http://schemas.openxmlformats.org/officeDocument/2006/relationships/hyperlink" Target="http://wiki.ros.org/moveit_ros" TargetMode="External"/><Relationship Id="rId18" Type="http://schemas.openxmlformats.org/officeDocument/2006/relationships/image" Target="../media/image6.png"/><Relationship Id="rId3" Type="http://schemas.openxmlformats.org/officeDocument/2006/relationships/image" Target="../media/image2.png"/><Relationship Id="rId21" Type="http://schemas.openxmlformats.org/officeDocument/2006/relationships/image" Target="../media/image9.tiff"/><Relationship Id="rId7" Type="http://schemas.openxmlformats.org/officeDocument/2006/relationships/hyperlink" Target="https://github.com/jhu-lcsr/aruco_hand_eye" TargetMode="External"/><Relationship Id="rId12" Type="http://schemas.openxmlformats.org/officeDocument/2006/relationships/hyperlink" Target="http://wiki.ros.org/vision_opencv" TargetMode="External"/><Relationship Id="rId17" Type="http://schemas.openxmlformats.org/officeDocument/2006/relationships/image" Target="../media/image5.png"/><Relationship Id="rId2" Type="http://schemas.openxmlformats.org/officeDocument/2006/relationships/image" Target="../media/image1.emf"/><Relationship Id="rId16" Type="http://schemas.openxmlformats.org/officeDocument/2006/relationships/image" Target="../media/image4.JPG"/><Relationship Id="rId20"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hyperlink" Target="http://wiki.ros.org/aruco_ros" TargetMode="External"/><Relationship Id="rId11" Type="http://schemas.openxmlformats.org/officeDocument/2006/relationships/hyperlink" Target="http://wiki.ros.org/openni_tracker" TargetMode="External"/><Relationship Id="rId5" Type="http://schemas.openxmlformats.org/officeDocument/2006/relationships/hyperlink" Target="https://github.com/ThomasTimm/ur_modern_driver" TargetMode="External"/><Relationship Id="rId15" Type="http://schemas.openxmlformats.org/officeDocument/2006/relationships/image" Target="../media/image3.JPG"/><Relationship Id="rId23" Type="http://schemas.openxmlformats.org/officeDocument/2006/relationships/image" Target="../media/image11.tiff"/><Relationship Id="rId10" Type="http://schemas.openxmlformats.org/officeDocument/2006/relationships/hyperlink" Target="http://wiki.ros.org/openni_camera" TargetMode="External"/><Relationship Id="rId19" Type="http://schemas.openxmlformats.org/officeDocument/2006/relationships/image" Target="../media/image7.png"/><Relationship Id="rId4" Type="http://schemas.openxmlformats.org/officeDocument/2006/relationships/hyperlink" Target="http://wiki.ros.org/universal_robot" TargetMode="External"/><Relationship Id="rId9" Type="http://schemas.openxmlformats.org/officeDocument/2006/relationships/hyperlink" Target="http://wiki.ros.org/octomap_ros" TargetMode="External"/><Relationship Id="rId14" Type="http://schemas.openxmlformats.org/officeDocument/2006/relationships/hyperlink" Target="http://wiki.ros.org/actionlib" TargetMode="External"/><Relationship Id="rId2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43931882" cy="5895837"/>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itle 1"/>
          <p:cNvSpPr txBox="1">
            <a:spLocks/>
          </p:cNvSpPr>
          <p:nvPr/>
        </p:nvSpPr>
        <p:spPr>
          <a:xfrm>
            <a:off x="11330917" y="335368"/>
            <a:ext cx="21866981" cy="4154984"/>
          </a:xfrm>
          <a:prstGeom prst="rect">
            <a:avLst/>
          </a:prstGeom>
        </p:spPr>
        <p:txBody>
          <a:bodyPr wrap="square">
            <a:spAutoFit/>
          </a:bodyPr>
          <a:lstStyle>
            <a:lvl1pPr algn="ctr" defTabSz="2403546" rtl="0" eaLnBrk="1" latinLnBrk="0" hangingPunct="1">
              <a:spcBef>
                <a:spcPct val="0"/>
              </a:spcBef>
              <a:buNone/>
              <a:defRPr sz="23100" kern="1200">
                <a:solidFill>
                  <a:schemeClr val="tx1"/>
                </a:solidFill>
                <a:latin typeface="+mj-lt"/>
                <a:ea typeface="+mj-ea"/>
                <a:cs typeface="+mj-cs"/>
              </a:defRPr>
            </a:lvl1pPr>
          </a:lstStyle>
          <a:p>
            <a:r>
              <a:rPr lang="en-US" sz="8800" b="1" dirty="0">
                <a:solidFill>
                  <a:schemeClr val="bg1"/>
                </a:solidFill>
                <a:latin typeface="Arial" charset="0"/>
                <a:ea typeface="Arial" charset="0"/>
                <a:cs typeface="Arial" charset="0"/>
              </a:rPr>
              <a:t>UR5 Obstacle-Avoidance Pick-and-Place with Arm Assistance</a:t>
            </a:r>
          </a:p>
          <a:p>
            <a:endParaRPr lang="en-US" sz="8800" b="1" dirty="0">
              <a:solidFill>
                <a:schemeClr val="bg1"/>
              </a:solidFill>
              <a:latin typeface="Arial" charset="0"/>
              <a:ea typeface="Arial" charset="0"/>
              <a:cs typeface="Arial" charset="0"/>
            </a:endParaRPr>
          </a:p>
        </p:txBody>
      </p:sp>
      <p:sp>
        <p:nvSpPr>
          <p:cNvPr id="8" name="Text Placeholder 4"/>
          <p:cNvSpPr txBox="1">
            <a:spLocks/>
          </p:cNvSpPr>
          <p:nvPr/>
        </p:nvSpPr>
        <p:spPr>
          <a:xfrm>
            <a:off x="8860093" y="2964838"/>
            <a:ext cx="25228388" cy="1224068"/>
          </a:xfrm>
          <a:prstGeom prst="rect">
            <a:avLst/>
          </a:prstGeom>
        </p:spPr>
        <p:txBody>
          <a:bodyPr vert="horz" wrap="square" lIns="480709" tIns="240355" rIns="480709" bIns="240355" rtlCol="0" anchor="ctr">
            <a:spAutoFit/>
          </a:bodyPr>
          <a:lstStyle>
            <a:defPPr>
              <a:defRPr lang="en-US"/>
            </a:defPPr>
            <a:lvl1pPr marL="0" algn="r" defTabSz="2403546" rtl="0" eaLnBrk="1" latinLnBrk="0" hangingPunct="1">
              <a:defRPr sz="6300" kern="1200">
                <a:solidFill>
                  <a:schemeClr val="tx1">
                    <a:tint val="75000"/>
                  </a:schemeClr>
                </a:solidFill>
                <a:latin typeface="+mn-lt"/>
                <a:ea typeface="+mn-ea"/>
                <a:cs typeface="+mn-cs"/>
              </a:defRPr>
            </a:lvl1pPr>
            <a:lvl2pPr marL="2403546" algn="l" defTabSz="2403546" rtl="0" eaLnBrk="1" latinLnBrk="0" hangingPunct="1">
              <a:defRPr sz="9500" kern="1200">
                <a:solidFill>
                  <a:schemeClr val="tx1"/>
                </a:solidFill>
                <a:latin typeface="+mn-lt"/>
                <a:ea typeface="+mn-ea"/>
                <a:cs typeface="+mn-cs"/>
              </a:defRPr>
            </a:lvl2pPr>
            <a:lvl3pPr marL="4807092" algn="l" defTabSz="2403546" rtl="0" eaLnBrk="1" latinLnBrk="0" hangingPunct="1">
              <a:defRPr sz="9500" kern="1200">
                <a:solidFill>
                  <a:schemeClr val="tx1"/>
                </a:solidFill>
                <a:latin typeface="+mn-lt"/>
                <a:ea typeface="+mn-ea"/>
                <a:cs typeface="+mn-cs"/>
              </a:defRPr>
            </a:lvl3pPr>
            <a:lvl4pPr marL="7210638" algn="l" defTabSz="2403546" rtl="0" eaLnBrk="1" latinLnBrk="0" hangingPunct="1">
              <a:defRPr sz="9500" kern="1200">
                <a:solidFill>
                  <a:schemeClr val="tx1"/>
                </a:solidFill>
                <a:latin typeface="+mn-lt"/>
                <a:ea typeface="+mn-ea"/>
                <a:cs typeface="+mn-cs"/>
              </a:defRPr>
            </a:lvl4pPr>
            <a:lvl5pPr marL="9614184" algn="l" defTabSz="2403546" rtl="0" eaLnBrk="1" latinLnBrk="0" hangingPunct="1">
              <a:defRPr sz="9500" kern="1200">
                <a:solidFill>
                  <a:schemeClr val="tx1"/>
                </a:solidFill>
                <a:latin typeface="+mn-lt"/>
                <a:ea typeface="+mn-ea"/>
                <a:cs typeface="+mn-cs"/>
              </a:defRPr>
            </a:lvl5pPr>
            <a:lvl6pPr marL="12017731" algn="l" defTabSz="2403546" rtl="0" eaLnBrk="1" latinLnBrk="0" hangingPunct="1">
              <a:defRPr sz="9500" kern="1200">
                <a:solidFill>
                  <a:schemeClr val="tx1"/>
                </a:solidFill>
                <a:latin typeface="+mn-lt"/>
                <a:ea typeface="+mn-ea"/>
                <a:cs typeface="+mn-cs"/>
              </a:defRPr>
            </a:lvl6pPr>
            <a:lvl7pPr marL="14421277" algn="l" defTabSz="2403546" rtl="0" eaLnBrk="1" latinLnBrk="0" hangingPunct="1">
              <a:defRPr sz="9500" kern="1200">
                <a:solidFill>
                  <a:schemeClr val="tx1"/>
                </a:solidFill>
                <a:latin typeface="+mn-lt"/>
                <a:ea typeface="+mn-ea"/>
                <a:cs typeface="+mn-cs"/>
              </a:defRPr>
            </a:lvl7pPr>
            <a:lvl8pPr marL="16824823" algn="l" defTabSz="2403546" rtl="0" eaLnBrk="1" latinLnBrk="0" hangingPunct="1">
              <a:defRPr sz="9500" kern="1200">
                <a:solidFill>
                  <a:schemeClr val="tx1"/>
                </a:solidFill>
                <a:latin typeface="+mn-lt"/>
                <a:ea typeface="+mn-ea"/>
                <a:cs typeface="+mn-cs"/>
              </a:defRPr>
            </a:lvl8pPr>
            <a:lvl9pPr marL="19228369" algn="l" defTabSz="2403546" rtl="0" eaLnBrk="1" latinLnBrk="0" hangingPunct="1">
              <a:defRPr sz="9500" kern="1200">
                <a:solidFill>
                  <a:schemeClr val="tx1"/>
                </a:solidFill>
                <a:latin typeface="+mn-lt"/>
                <a:ea typeface="+mn-ea"/>
                <a:cs typeface="+mn-cs"/>
              </a:defRPr>
            </a:lvl9pPr>
          </a:lstStyle>
          <a:p>
            <a:pPr algn="ctr"/>
            <a:r>
              <a:rPr lang="en-US" sz="4800" dirty="0">
                <a:solidFill>
                  <a:srgbClr val="FFFFFF"/>
                </a:solidFill>
                <a:latin typeface="Arial" charset="0"/>
                <a:ea typeface="Arial" charset="0"/>
                <a:cs typeface="Arial" charset="0"/>
              </a:rPr>
              <a:t>Yucheng Kang, Zhiyi Ren</a:t>
            </a:r>
          </a:p>
        </p:txBody>
      </p:sp>
      <p:sp>
        <p:nvSpPr>
          <p:cNvPr id="9" name="TextBox 8"/>
          <p:cNvSpPr txBox="1"/>
          <p:nvPr/>
        </p:nvSpPr>
        <p:spPr>
          <a:xfrm>
            <a:off x="-471313" y="4316169"/>
            <a:ext cx="43891200" cy="1292662"/>
          </a:xfrm>
          <a:prstGeom prst="rect">
            <a:avLst/>
          </a:prstGeom>
          <a:noFill/>
        </p:spPr>
        <p:txBody>
          <a:bodyPr wrap="square" rtlCol="0">
            <a:spAutoFit/>
          </a:bodyPr>
          <a:lstStyle/>
          <a:p>
            <a:pPr algn="ctr"/>
            <a:r>
              <a:rPr lang="en-US" sz="3900" dirty="0">
                <a:solidFill>
                  <a:srgbClr val="FFFFFF"/>
                </a:solidFill>
                <a:latin typeface="Arial" charset="0"/>
                <a:ea typeface="Arial" charset="0"/>
                <a:cs typeface="Arial" charset="0"/>
              </a:rPr>
              <a:t>530.707 Robot Systems Programming Independent Class Project, Spring 2018 </a:t>
            </a:r>
          </a:p>
          <a:p>
            <a:pPr algn="ctr"/>
            <a:r>
              <a:rPr lang="en-US" sz="3900" dirty="0">
                <a:solidFill>
                  <a:srgbClr val="FFFFFF"/>
                </a:solidFill>
                <a:latin typeface="Arial" charset="0"/>
                <a:ea typeface="Arial" charset="0"/>
                <a:cs typeface="Arial" charset="0"/>
              </a:rPr>
              <a:t>Johns Hopkins University | Whiting School of Engineering | Baltimore, MD</a:t>
            </a:r>
          </a:p>
        </p:txBody>
      </p:sp>
      <p:sp>
        <p:nvSpPr>
          <p:cNvPr id="12" name="TextBox 11"/>
          <p:cNvSpPr txBox="1"/>
          <p:nvPr/>
        </p:nvSpPr>
        <p:spPr>
          <a:xfrm>
            <a:off x="307975" y="7222213"/>
            <a:ext cx="13925180" cy="3785652"/>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UR5 is a widely-used, 6DOF collaborative industrial robot arm. With a RGBD camera and gripper mounted, UR5 can sense the objects and perform pick-and-place tasks. However, when UR5 faces a cluster of unknown obstacles and objects, it may ﬁnd it diﬃcult to map the environment by itself. Unlike mobile robot that can avoid obstacles and map the environment as it moves, UR5 motion is much more restricted. We would like to use human arm movement to guide UR5 move around, avoid the obstacles, and construct the map ﬁrst before moving objects.</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After the map is constructed, UR5 can now move small wooden cubes to the target location by detecting the visual markers. Existing motion planning algorithms can sufficiently help UR5 avoid obstacles.</a:t>
            </a:r>
          </a:p>
        </p:txBody>
      </p:sp>
      <p:sp>
        <p:nvSpPr>
          <p:cNvPr id="19" name="Rectangle 18"/>
          <p:cNvSpPr/>
          <p:nvPr/>
        </p:nvSpPr>
        <p:spPr>
          <a:xfrm>
            <a:off x="307975" y="6189606"/>
            <a:ext cx="14184103" cy="89199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Motivation</a:t>
            </a:r>
          </a:p>
        </p:txBody>
      </p:sp>
      <p:sp>
        <p:nvSpPr>
          <p:cNvPr id="333" name="TextBox 332"/>
          <p:cNvSpPr txBox="1"/>
          <p:nvPr/>
        </p:nvSpPr>
        <p:spPr>
          <a:xfrm>
            <a:off x="15393785" y="12829634"/>
            <a:ext cx="7105268" cy="2077492"/>
          </a:xfrm>
          <a:prstGeom prst="rect">
            <a:avLst/>
          </a:prstGeom>
          <a:noFill/>
        </p:spPr>
        <p:txBody>
          <a:bodyPr wrap="square" rtlCol="0">
            <a:spAutoFit/>
          </a:bodyPr>
          <a:lstStyle/>
          <a:p>
            <a:r>
              <a:rPr lang="en-US" sz="3700" b="1" dirty="0">
                <a:latin typeface="Arial" charset="0"/>
                <a:ea typeface="Arial" charset="0"/>
                <a:cs typeface="Arial" charset="0"/>
              </a:rPr>
              <a:t>Figure 1—Hardware</a:t>
            </a:r>
          </a:p>
          <a:p>
            <a:r>
              <a:rPr lang="en-US" sz="3000" dirty="0">
                <a:latin typeface="Arial" charset="0"/>
                <a:ea typeface="Arial" charset="0"/>
                <a:cs typeface="Arial" charset="0"/>
              </a:rPr>
              <a:t>UR5 with gripper and R200 camera, obstacles, ArUco markers, and objects.</a:t>
            </a:r>
          </a:p>
          <a:p>
            <a:endParaRPr lang="en-US" sz="3200" dirty="0">
              <a:latin typeface="Arial" charset="0"/>
              <a:ea typeface="Arial" charset="0"/>
              <a:cs typeface="Arial" charset="0"/>
            </a:endParaRPr>
          </a:p>
        </p:txBody>
      </p:sp>
      <p:sp>
        <p:nvSpPr>
          <p:cNvPr id="306" name="TextBox 305"/>
          <p:cNvSpPr txBox="1"/>
          <p:nvPr/>
        </p:nvSpPr>
        <p:spPr>
          <a:xfrm>
            <a:off x="14978797" y="22084298"/>
            <a:ext cx="17186265" cy="1154162"/>
          </a:xfrm>
          <a:prstGeom prst="rect">
            <a:avLst/>
          </a:prstGeom>
          <a:noFill/>
        </p:spPr>
        <p:txBody>
          <a:bodyPr wrap="square" rtlCol="0">
            <a:spAutoFit/>
          </a:bodyPr>
          <a:lstStyle/>
          <a:p>
            <a:r>
              <a:rPr lang="en-US" sz="3700" b="1" dirty="0">
                <a:latin typeface="Arial" charset="0"/>
                <a:ea typeface="Arial" charset="0"/>
                <a:cs typeface="Arial" charset="0"/>
              </a:rPr>
              <a:t>Figure 2—Kinect teleoperation</a:t>
            </a:r>
            <a:endParaRPr lang="en-US" sz="3700" dirty="0">
              <a:latin typeface="Arial" charset="0"/>
              <a:ea typeface="Arial" charset="0"/>
              <a:cs typeface="Arial" charset="0"/>
            </a:endParaRPr>
          </a:p>
          <a:p>
            <a:r>
              <a:rPr lang="en-US" sz="3200" dirty="0">
                <a:latin typeface="Arial" charset="0"/>
                <a:ea typeface="Arial" charset="0"/>
                <a:cs typeface="Arial" charset="0"/>
              </a:rPr>
              <a:t>Gesture recognition and skeleton tracking.</a:t>
            </a:r>
          </a:p>
        </p:txBody>
      </p:sp>
      <p:sp>
        <p:nvSpPr>
          <p:cNvPr id="319" name="TextBox 318"/>
          <p:cNvSpPr txBox="1"/>
          <p:nvPr/>
        </p:nvSpPr>
        <p:spPr>
          <a:xfrm>
            <a:off x="14986151" y="30994874"/>
            <a:ext cx="16712751" cy="1123384"/>
          </a:xfrm>
          <a:prstGeom prst="rect">
            <a:avLst/>
          </a:prstGeom>
          <a:noFill/>
        </p:spPr>
        <p:txBody>
          <a:bodyPr wrap="square" rtlCol="0">
            <a:spAutoFit/>
          </a:bodyPr>
          <a:lstStyle/>
          <a:p>
            <a:r>
              <a:rPr lang="en-US" sz="3700" b="1" dirty="0">
                <a:latin typeface="Arial" charset="0"/>
                <a:ea typeface="Arial" charset="0"/>
                <a:cs typeface="Arial" charset="0"/>
              </a:rPr>
              <a:t>Figure 3—Overall Framework, motion planning with </a:t>
            </a:r>
            <a:r>
              <a:rPr lang="en-US" sz="3700" b="1" dirty="0" err="1">
                <a:latin typeface="Arial" charset="0"/>
                <a:ea typeface="Arial" charset="0"/>
                <a:cs typeface="Arial" charset="0"/>
              </a:rPr>
              <a:t>Moveit</a:t>
            </a:r>
            <a:endParaRPr lang="en-US" sz="3700" b="1" dirty="0">
              <a:latin typeface="Arial" charset="0"/>
              <a:ea typeface="Arial" charset="0"/>
              <a:cs typeface="Arial" charset="0"/>
            </a:endParaRPr>
          </a:p>
          <a:p>
            <a:r>
              <a:rPr lang="en-US" sz="3000" dirty="0">
                <a:latin typeface="Arial" charset="0"/>
                <a:ea typeface="Arial" charset="0"/>
                <a:cs typeface="Arial" charset="0"/>
              </a:rPr>
              <a:t>Octomap with marker frames and motion planning with attached cube for collision checking.</a:t>
            </a:r>
          </a:p>
        </p:txBody>
      </p:sp>
      <p:sp>
        <p:nvSpPr>
          <p:cNvPr id="3" name="Rectangle 2"/>
          <p:cNvSpPr/>
          <p:nvPr/>
        </p:nvSpPr>
        <p:spPr>
          <a:xfrm>
            <a:off x="14814487" y="6673457"/>
            <a:ext cx="16587455" cy="7824808"/>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0" name="Rectangle 339"/>
          <p:cNvSpPr/>
          <p:nvPr/>
        </p:nvSpPr>
        <p:spPr>
          <a:xfrm>
            <a:off x="14787850" y="15055578"/>
            <a:ext cx="16587454" cy="8484138"/>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9" name="Rectangle 348"/>
          <p:cNvSpPr/>
          <p:nvPr/>
        </p:nvSpPr>
        <p:spPr>
          <a:xfrm>
            <a:off x="14787849" y="24066865"/>
            <a:ext cx="16587455" cy="8477981"/>
          </a:xfrm>
          <a:prstGeom prst="rect">
            <a:avLst/>
          </a:prstGeom>
          <a:noFill/>
          <a:ln w="38100" cmpd="sng">
            <a:solidFill>
              <a:srgbClr val="17375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3" name="Picture 32" descr="whiting.logo.large.horizontal.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11448" y="-190009"/>
            <a:ext cx="10352192" cy="4431709"/>
          </a:xfrm>
          <a:prstGeom prst="rect">
            <a:avLst/>
          </a:prstGeom>
        </p:spPr>
      </p:pic>
      <p:pic>
        <p:nvPicPr>
          <p:cNvPr id="34" name="Picture 4" descr="lcsr_cmy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815" y="683977"/>
            <a:ext cx="6563077" cy="2495338"/>
          </a:xfrm>
          <a:prstGeom prst="rect">
            <a:avLst/>
          </a:prstGeom>
          <a:noFill/>
          <a:ln w="254000" cap="sq" cmpd="sng">
            <a:solidFill>
              <a:schemeClr val="bg1"/>
            </a:solidFill>
            <a:miter lim="800000"/>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345443" y="16154811"/>
            <a:ext cx="14138820" cy="9694962"/>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The project involves integrating a few existing software packages to use the Kinect camera, R200 camera, Octomap,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[2], ArUco markers, and UR5 arm. Major packages include</a:t>
            </a:r>
          </a:p>
          <a:p>
            <a:pPr marL="342900" indent="-342900">
              <a:buFont typeface="+mj-lt"/>
              <a:buAutoNum type="arabicPeriod"/>
            </a:pPr>
            <a:endParaRPr lang="en-US" sz="2400" dirty="0">
              <a:latin typeface="Arial" panose="020B0604020202020204" pitchFamily="34" charset="0"/>
              <a:cs typeface="Arial" panose="020B0604020202020204" pitchFamily="34" charset="0"/>
            </a:endParaRP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universal_robot</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hlinkClick r:id="rId4"/>
              </a:rPr>
              <a:t>wiki.ros.org/universal_robot</a:t>
            </a:r>
            <a:r>
              <a:rPr lang="en-US" sz="2400" dirty="0">
                <a:latin typeface="Arial" panose="020B0604020202020204" pitchFamily="34" charset="0"/>
                <a:cs typeface="Arial" panose="020B0604020202020204" pitchFamily="34" charset="0"/>
              </a:rPr>
              <a:t>) drivers, descriptions, and utilities for UR5 in ROS.</a:t>
            </a:r>
          </a:p>
          <a:p>
            <a:pPr marL="342900" indent="-342900" algn="just">
              <a:buFont typeface="+mj-lt"/>
              <a:buAutoNum type="arabicPeriod"/>
            </a:pPr>
            <a:r>
              <a:rPr lang="en-US" sz="2400" b="1" dirty="0">
                <a:latin typeface="Arial" panose="020B0604020202020204" pitchFamily="34" charset="0"/>
                <a:cs typeface="Arial" panose="020B0604020202020204" pitchFamily="34" charset="0"/>
              </a:rPr>
              <a:t>ur5_modern_driver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hlinkClick r:id="rId5"/>
              </a:rPr>
              <a:t>github.com/ThomasTimm/ur_modern_driver</a:t>
            </a:r>
            <a:r>
              <a:rPr lang="en-US" sz="2400" dirty="0">
                <a:latin typeface="Arial" panose="020B0604020202020204" pitchFamily="34" charset="0"/>
                <a:cs typeface="Arial" panose="020B0604020202020204" pitchFamily="34" charset="0"/>
              </a:rPr>
              <a:t>) new driver for UR5 in ROS, improved usability and </a:t>
            </a:r>
            <a:r>
              <a:rPr lang="en-US" sz="2400" dirty="0" err="1">
                <a:latin typeface="Arial" panose="020B0604020202020204" pitchFamily="34" charset="0"/>
                <a:cs typeface="Arial" panose="020B0604020202020204" pitchFamily="34" charset="0"/>
              </a:rPr>
              <a:t>ros_control</a:t>
            </a:r>
            <a:r>
              <a:rPr lang="en-US" sz="2400" dirty="0">
                <a:latin typeface="Arial" panose="020B0604020202020204" pitchFamily="34" charset="0"/>
                <a:cs typeface="Arial" panose="020B0604020202020204" pitchFamily="34" charset="0"/>
              </a:rPr>
              <a:t> compatibility.</a:t>
            </a: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aruco_ros</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6"/>
              </a:rPr>
              <a:t>wiki.ros.org/</a:t>
            </a:r>
            <a:r>
              <a:rPr lang="en-US" sz="2400" dirty="0" err="1">
                <a:latin typeface="Arial" panose="020B0604020202020204" pitchFamily="34" charset="0"/>
                <a:cs typeface="Arial" panose="020B0604020202020204" pitchFamily="34" charset="0"/>
                <a:hlinkClick r:id="rId6"/>
              </a:rPr>
              <a:t>aruco_ros</a:t>
            </a:r>
            <a:r>
              <a:rPr lang="en-US" sz="2400" dirty="0">
                <a:latin typeface="Arial" panose="020B0604020202020204" pitchFamily="34" charset="0"/>
                <a:cs typeface="Arial" panose="020B0604020202020204" pitchFamily="34" charset="0"/>
              </a:rPr>
              <a:t>) real-time 3D pose estimation of </a:t>
            </a:r>
            <a:r>
              <a:rPr lang="en-US" sz="2400" dirty="0" err="1">
                <a:latin typeface="Arial" panose="020B0604020202020204" pitchFamily="34" charset="0"/>
                <a:cs typeface="Arial" panose="020B0604020202020204" pitchFamily="34" charset="0"/>
              </a:rPr>
              <a:t>ArUco</a:t>
            </a:r>
            <a:r>
              <a:rPr lang="en-US" sz="2400" dirty="0">
                <a:latin typeface="Arial" panose="020B0604020202020204" pitchFamily="34" charset="0"/>
                <a:cs typeface="Arial" panose="020B0604020202020204" pitchFamily="34" charset="0"/>
              </a:rPr>
              <a:t> markers in ROS.</a:t>
            </a:r>
          </a:p>
          <a:p>
            <a:pPr marL="914400" lvl="1"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Since the camera is moving, sometimes it does not see all the markers, but we want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to know where the markers are throughout the mapping process. Thus we implemented the node to keep publishing the most recent available transform from UR5 </a:t>
            </a:r>
            <a:r>
              <a:rPr lang="en-US" sz="2400" dirty="0" err="1">
                <a:latin typeface="Arial" panose="020B0604020202020204" pitchFamily="34" charset="0"/>
                <a:cs typeface="Arial" panose="020B0604020202020204" pitchFamily="34" charset="0"/>
              </a:rPr>
              <a:t>base_link</a:t>
            </a:r>
            <a:r>
              <a:rPr lang="en-US" sz="2400" dirty="0">
                <a:latin typeface="Arial" panose="020B0604020202020204" pitchFamily="34" charset="0"/>
                <a:cs typeface="Arial" panose="020B0604020202020204" pitchFamily="34" charset="0"/>
              </a:rPr>
              <a:t> to the markers. </a:t>
            </a:r>
          </a:p>
          <a:p>
            <a:pPr marL="914400" lvl="1"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Sometimes the output from </a:t>
            </a:r>
            <a:r>
              <a:rPr lang="en-US" sz="2400" dirty="0" err="1">
                <a:latin typeface="Arial" panose="020B0604020202020204" pitchFamily="34" charset="0"/>
                <a:cs typeface="Arial" panose="020B0604020202020204" pitchFamily="34" charset="0"/>
              </a:rPr>
              <a:t>ArUco</a:t>
            </a:r>
            <a:r>
              <a:rPr lang="en-US" sz="2400" dirty="0">
                <a:latin typeface="Arial" panose="020B0604020202020204" pitchFamily="34" charset="0"/>
                <a:cs typeface="Arial" panose="020B0604020202020204" pitchFamily="34" charset="0"/>
              </a:rPr>
              <a:t> libraries is not accurate. We implemented a simple filter to select poses that has vertical Z-axis.</a:t>
            </a: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aruco_hand_eye</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7"/>
              </a:rPr>
              <a:t>github.com/</a:t>
            </a:r>
            <a:r>
              <a:rPr lang="en-US" sz="2400" dirty="0" err="1">
                <a:latin typeface="Arial" panose="020B0604020202020204" pitchFamily="34" charset="0"/>
                <a:cs typeface="Arial" panose="020B0604020202020204" pitchFamily="34" charset="0"/>
                <a:hlinkClick r:id="rId7"/>
              </a:rPr>
              <a:t>jhu-lcsr</a:t>
            </a:r>
            <a:r>
              <a:rPr lang="en-US" sz="2400" dirty="0">
                <a:latin typeface="Arial" panose="020B0604020202020204" pitchFamily="34" charset="0"/>
                <a:cs typeface="Arial" panose="020B0604020202020204" pitchFamily="34" charset="0"/>
                <a:hlinkClick r:id="rId7"/>
              </a:rPr>
              <a:t>/</a:t>
            </a:r>
            <a:r>
              <a:rPr lang="en-US" sz="2400" dirty="0" err="1">
                <a:latin typeface="Arial" panose="020B0604020202020204" pitchFamily="34" charset="0"/>
                <a:cs typeface="Arial" panose="020B0604020202020204" pitchFamily="34" charset="0"/>
                <a:hlinkClick r:id="rId7"/>
              </a:rPr>
              <a:t>aruco_hand_eye</a:t>
            </a:r>
            <a:r>
              <a:rPr lang="en-US" sz="2400" dirty="0">
                <a:latin typeface="Arial" panose="020B0604020202020204" pitchFamily="34" charset="0"/>
                <a:cs typeface="Arial" panose="020B0604020202020204" pitchFamily="34" charset="0"/>
              </a:rPr>
              <a:t>) R200 hand-eye calibration using </a:t>
            </a:r>
            <a:r>
              <a:rPr lang="en-US" sz="2400" dirty="0" err="1">
                <a:latin typeface="Arial" panose="020B0604020202020204" pitchFamily="34" charset="0"/>
                <a:cs typeface="Arial" panose="020B0604020202020204" pitchFamily="34" charset="0"/>
              </a:rPr>
              <a:t>aruco_ros</a:t>
            </a:r>
            <a:r>
              <a:rPr lang="en-US" sz="2400" dirty="0">
                <a:latin typeface="Arial" panose="020B0604020202020204" pitchFamily="34" charset="0"/>
                <a:cs typeface="Arial" panose="020B0604020202020204" pitchFamily="34" charset="0"/>
              </a:rPr>
              <a:t> and </a:t>
            </a:r>
            <a:r>
              <a:rPr lang="en-US" sz="2400" dirty="0" err="1">
                <a:latin typeface="Arial" panose="020B0604020202020204" pitchFamily="34" charset="0"/>
                <a:cs typeface="Arial" panose="020B0604020202020204" pitchFamily="34" charset="0"/>
              </a:rPr>
              <a:t>ViSP</a:t>
            </a:r>
            <a:r>
              <a:rPr lang="en-US" sz="2400" dirty="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octomap_mapping</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hlinkClick r:id="rId8"/>
              </a:rPr>
              <a:t>wiki.ros.org/octomap_mapping</a:t>
            </a:r>
            <a:r>
              <a:rPr lang="en-US" sz="2400" dirty="0">
                <a:latin typeface="Arial" panose="020B0604020202020204" pitchFamily="34" charset="0"/>
                <a:cs typeface="Arial" panose="020B0604020202020204" pitchFamily="34" charset="0"/>
              </a:rPr>
              <a:t>) 3D occupancy grid mapping using Octrees.</a:t>
            </a:r>
          </a:p>
          <a:p>
            <a:pPr marL="914400" lvl="1" indent="-342900" algn="just">
              <a:buFont typeface="Arial" panose="020B0604020202020204" pitchFamily="34" charset="0"/>
              <a:buChar char="•"/>
            </a:pPr>
            <a:r>
              <a:rPr lang="en-US" sz="2400" dirty="0">
                <a:latin typeface="Arial" panose="020B0604020202020204" pitchFamily="34" charset="0"/>
                <a:cs typeface="Arial" panose="020B0604020202020204" pitchFamily="34" charset="0"/>
              </a:rPr>
              <a:t>We found that updating octomap in </a:t>
            </a:r>
            <a:r>
              <a:rPr lang="en-US" sz="2400" dirty="0" err="1">
                <a:latin typeface="Arial" panose="020B0604020202020204" pitchFamily="34" charset="0"/>
                <a:cs typeface="Arial" panose="020B0604020202020204" pitchFamily="34" charset="0"/>
              </a:rPr>
              <a:t>Rviz</a:t>
            </a:r>
            <a:r>
              <a:rPr lang="en-US" sz="2400" dirty="0">
                <a:latin typeface="Arial" panose="020B0604020202020204" pitchFamily="34" charset="0"/>
                <a:cs typeface="Arial" panose="020B0604020202020204" pitchFamily="34" charset="0"/>
              </a:rPr>
              <a:t> using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native plugin in real-time is very CPU/RAM-consuming. </a:t>
            </a:r>
            <a:r>
              <a:rPr lang="en-US" sz="2400" dirty="0" err="1">
                <a:latin typeface="Arial" panose="020B0604020202020204" pitchFamily="34" charset="0"/>
                <a:cs typeface="Arial" panose="020B0604020202020204" pitchFamily="34" charset="0"/>
              </a:rPr>
              <a:t>Rviz</a:t>
            </a:r>
            <a:r>
              <a:rPr lang="en-US" sz="2400" dirty="0">
                <a:latin typeface="Arial" panose="020B0604020202020204" pitchFamily="34" charset="0"/>
                <a:cs typeface="Arial" panose="020B0604020202020204" pitchFamily="34" charset="0"/>
              </a:rPr>
              <a:t> is very sluggish and even crashes if user attempts to use </a:t>
            </a:r>
            <a:r>
              <a:rPr lang="en-US" sz="2400" dirty="0" err="1">
                <a:latin typeface="Arial" panose="020B0604020202020204" pitchFamily="34" charset="0"/>
                <a:cs typeface="Arial" panose="020B0604020202020204" pitchFamily="34" charset="0"/>
              </a:rPr>
              <a:t>Rviz</a:t>
            </a:r>
            <a:r>
              <a:rPr lang="en-US" sz="2400" dirty="0">
                <a:latin typeface="Arial" panose="020B0604020202020204" pitchFamily="34" charset="0"/>
                <a:cs typeface="Arial" panose="020B0604020202020204" pitchFamily="34" charset="0"/>
              </a:rPr>
              <a:t>. To solve the issue, we let the octomap server alone constructs the map, and manually load the map into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only once after the mapping process.</a:t>
            </a:r>
            <a:endParaRPr lang="en-US" sz="2400" b="1" dirty="0">
              <a:latin typeface="Arial" panose="020B0604020202020204" pitchFamily="34" charset="0"/>
              <a:cs typeface="Arial" panose="020B0604020202020204" pitchFamily="34" charset="0"/>
            </a:endParaRPr>
          </a:p>
          <a:p>
            <a:pPr marL="342900" indent="-342900">
              <a:buFont typeface="+mj-lt"/>
              <a:buAutoNum type="arabicPeriod"/>
            </a:pPr>
            <a:r>
              <a:rPr lang="en-US" sz="2400" b="1" dirty="0" err="1">
                <a:latin typeface="Arial" panose="020B0604020202020204" pitchFamily="34" charset="0"/>
                <a:cs typeface="Arial" panose="020B0604020202020204" pitchFamily="34" charset="0"/>
              </a:rPr>
              <a:t>octomap_ros</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9"/>
              </a:rPr>
              <a:t>wiki.ros.org/</a:t>
            </a:r>
            <a:r>
              <a:rPr lang="en-US" sz="2400" dirty="0" err="1">
                <a:latin typeface="Arial" panose="020B0604020202020204" pitchFamily="34" charset="0"/>
                <a:cs typeface="Arial" panose="020B0604020202020204" pitchFamily="34" charset="0"/>
                <a:hlinkClick r:id="rId9"/>
              </a:rPr>
              <a:t>octomap_ros</a:t>
            </a:r>
            <a:r>
              <a:rPr lang="en-US" sz="2400" dirty="0">
                <a:latin typeface="Arial" panose="020B0604020202020204" pitchFamily="34" charset="0"/>
                <a:cs typeface="Arial" panose="020B0604020202020204" pitchFamily="34" charset="0"/>
              </a:rPr>
              <a:t>) conversion between ROS and Octomap native types.</a:t>
            </a:r>
            <a:endParaRPr lang="en-US" sz="2400" b="1" dirty="0">
              <a:latin typeface="Arial" panose="020B0604020202020204" pitchFamily="34" charset="0"/>
              <a:cs typeface="Arial" panose="020B0604020202020204" pitchFamily="34" charset="0"/>
            </a:endParaRP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openni_camera</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10"/>
              </a:rPr>
              <a:t>wiki.ros.org/</a:t>
            </a:r>
            <a:r>
              <a:rPr lang="en-US" sz="2400" dirty="0" err="1">
                <a:latin typeface="Arial" panose="020B0604020202020204" pitchFamily="34" charset="0"/>
                <a:cs typeface="Arial" panose="020B0604020202020204" pitchFamily="34" charset="0"/>
                <a:hlinkClick r:id="rId10"/>
              </a:rPr>
              <a:t>openni_camera</a:t>
            </a:r>
            <a:r>
              <a:rPr lang="en-US" sz="2400" dirty="0">
                <a:latin typeface="Arial" panose="020B0604020202020204" pitchFamily="34" charset="0"/>
                <a:cs typeface="Arial" panose="020B0604020202020204" pitchFamily="34" charset="0"/>
              </a:rPr>
              <a:t>) ROS driver for Kinect.</a:t>
            </a:r>
            <a:endParaRPr lang="en-US" sz="2400" b="1" dirty="0">
              <a:latin typeface="Arial" panose="020B0604020202020204" pitchFamily="34" charset="0"/>
              <a:cs typeface="Arial" panose="020B0604020202020204" pitchFamily="34" charset="0"/>
            </a:endParaRP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openni_tracker</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11"/>
              </a:rPr>
              <a:t>wiki.ros.org/</a:t>
            </a:r>
            <a:r>
              <a:rPr lang="en-US" sz="2400" dirty="0" err="1">
                <a:latin typeface="Arial" panose="020B0604020202020204" pitchFamily="34" charset="0"/>
                <a:cs typeface="Arial" panose="020B0604020202020204" pitchFamily="34" charset="0"/>
                <a:hlinkClick r:id="rId11"/>
              </a:rPr>
              <a:t>openni_tracker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OpenNI</a:t>
            </a:r>
            <a:r>
              <a:rPr lang="en-US" sz="2400" dirty="0">
                <a:latin typeface="Arial" panose="020B0604020202020204" pitchFamily="34" charset="0"/>
                <a:cs typeface="Arial" panose="020B0604020202020204" pitchFamily="34" charset="0"/>
              </a:rPr>
              <a:t> skeleton tracking with </a:t>
            </a:r>
            <a:r>
              <a:rPr lang="en-US" sz="2400" dirty="0" err="1">
                <a:latin typeface="Arial" panose="020B0604020202020204" pitchFamily="34" charset="0"/>
                <a:cs typeface="Arial" panose="020B0604020202020204" pitchFamily="34" charset="0"/>
              </a:rPr>
              <a:t>tf</a:t>
            </a:r>
            <a:r>
              <a:rPr lang="en-US" sz="2400" dirty="0">
                <a:latin typeface="Arial" panose="020B0604020202020204" pitchFamily="34" charset="0"/>
                <a:cs typeface="Arial" panose="020B0604020202020204" pitchFamily="34" charset="0"/>
              </a:rPr>
              <a:t> broadcaster.</a:t>
            </a:r>
          </a:p>
          <a:p>
            <a:pPr marL="342900" indent="-342900" algn="just">
              <a:buFont typeface="+mj-lt"/>
              <a:buAutoNum type="arabicPeriod"/>
            </a:pPr>
            <a:r>
              <a:rPr lang="en-US" sz="2400" b="1" dirty="0" err="1">
                <a:latin typeface="Arial" panose="020B0604020202020204" pitchFamily="34" charset="0"/>
                <a:cs typeface="Arial" panose="020B0604020202020204" pitchFamily="34" charset="0"/>
              </a:rPr>
              <a:t>vision_opencv</a:t>
            </a: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12"/>
              </a:rPr>
              <a:t>wiki.ros.org/vision_opencv</a:t>
            </a:r>
            <a:r>
              <a:rPr lang="en-US" sz="2400" dirty="0">
                <a:latin typeface="Arial" panose="020B0604020202020204" pitchFamily="34" charset="0"/>
                <a:cs typeface="Arial" panose="020B0604020202020204" pitchFamily="34" charset="0"/>
              </a:rPr>
              <a:t>) ROS interface for OpenCV library.</a:t>
            </a:r>
          </a:p>
          <a:p>
            <a:pPr marL="342900" indent="-342900">
              <a:buFont typeface="+mj-lt"/>
              <a:buAutoNum type="arabicPeriod"/>
            </a:pPr>
            <a:r>
              <a:rPr lang="en-US" sz="2400" b="1" dirty="0" err="1">
                <a:latin typeface="Arial" panose="020B0604020202020204" pitchFamily="34" charset="0"/>
                <a:cs typeface="Arial" panose="020B0604020202020204" pitchFamily="34" charset="0"/>
              </a:rPr>
              <a:t>moveit_ros</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hlinkClick r:id="rId13"/>
              </a:rPr>
              <a:t>wiki.ros.org/moveit_ros</a:t>
            </a:r>
            <a:r>
              <a:rPr lang="en-US" sz="2400" dirty="0">
                <a:latin typeface="Arial" panose="020B0604020202020204" pitchFamily="34" charset="0"/>
                <a:cs typeface="Arial" panose="020B0604020202020204" pitchFamily="34" charset="0"/>
              </a:rPr>
              <a:t>) Integration of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with ROS.</a:t>
            </a:r>
          </a:p>
          <a:p>
            <a:pPr marL="342900" indent="-342900">
              <a:buFont typeface="+mj-lt"/>
              <a:buAutoNum type="arabicPeriod"/>
            </a:pPr>
            <a:r>
              <a:rPr lang="en-US" sz="2400" b="1" dirty="0" err="1">
                <a:latin typeface="Arial" panose="020B0604020202020204" pitchFamily="34" charset="0"/>
                <a:cs typeface="Arial" panose="020B0604020202020204" pitchFamily="34" charset="0"/>
              </a:rPr>
              <a:t>actionlib</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hlinkClick r:id="rId14"/>
              </a:rPr>
              <a:t>wiki.ros.org/actionlib</a:t>
            </a:r>
            <a:r>
              <a:rPr lang="en-US" sz="2400" dirty="0">
                <a:latin typeface="Arial" panose="020B0604020202020204" pitchFamily="34" charset="0"/>
                <a:cs typeface="Arial" panose="020B0604020202020204" pitchFamily="34" charset="0"/>
              </a:rPr>
              <a:t>) standardized ROS interface for preemptable tasks.</a:t>
            </a:r>
          </a:p>
        </p:txBody>
      </p:sp>
      <p:sp>
        <p:nvSpPr>
          <p:cNvPr id="38" name="Text Placeholder 20"/>
          <p:cNvSpPr>
            <a:spLocks noGrp="1"/>
          </p:cNvSpPr>
          <p:nvPr/>
        </p:nvSpPr>
        <p:spPr>
          <a:xfrm>
            <a:off x="31631676" y="13855856"/>
            <a:ext cx="11370416" cy="5729907"/>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400" kern="1200" dirty="0" err="1">
                <a:latin typeface="Arial" charset="0"/>
                <a:ea typeface="Arial" charset="0"/>
                <a:cs typeface="Arial" charset="0"/>
              </a:rPr>
              <a:t>Moveit</a:t>
            </a:r>
            <a:r>
              <a:rPr lang="en-US" sz="2400" kern="1200" dirty="0">
                <a:latin typeface="Arial" charset="0"/>
                <a:ea typeface="Arial" charset="0"/>
                <a:cs typeface="Arial" charset="0"/>
              </a:rPr>
              <a:t> </a:t>
            </a:r>
            <a:r>
              <a:rPr lang="en-US" sz="2400" dirty="0">
                <a:latin typeface="Arial" charset="0"/>
                <a:ea typeface="Arial" charset="0"/>
                <a:cs typeface="Arial" charset="0"/>
              </a:rPr>
              <a:t>framework is highly complicated, and it provides both easy and advanced interface APIs. We started with the advanced one, but soon realized that many of the features are unnecessary. We then restarted with the easy one, and implemented advanced features if needed.</a:t>
            </a:r>
          </a:p>
          <a:p>
            <a:pPr marL="285750" indent="-285750" algn="just">
              <a:buFont typeface="Arial" panose="020B0604020202020204" pitchFamily="34" charset="0"/>
              <a:buChar char="•"/>
            </a:pPr>
            <a:r>
              <a:rPr lang="en-US" sz="2400" dirty="0">
                <a:latin typeface="Arial" charset="0"/>
                <a:ea typeface="Arial" charset="0"/>
                <a:cs typeface="Arial" charset="0"/>
              </a:rPr>
              <a:t>Real-time updating Octomap with </a:t>
            </a:r>
            <a:r>
              <a:rPr lang="en-US" sz="2400" kern="1200" dirty="0" err="1">
                <a:latin typeface="Arial" charset="0"/>
                <a:ea typeface="Arial" charset="0"/>
                <a:cs typeface="Arial" charset="0"/>
              </a:rPr>
              <a:t>Moveit</a:t>
            </a:r>
            <a:r>
              <a:rPr lang="en-US" sz="2400" kern="1200" dirty="0">
                <a:latin typeface="Arial" charset="0"/>
                <a:ea typeface="Arial" charset="0"/>
                <a:cs typeface="Arial" charset="0"/>
              </a:rPr>
              <a:t> plugin updater in </a:t>
            </a:r>
            <a:r>
              <a:rPr lang="en-US" sz="2400" kern="1200" dirty="0" err="1">
                <a:latin typeface="Arial" charset="0"/>
                <a:ea typeface="Arial" charset="0"/>
                <a:cs typeface="Arial" charset="0"/>
              </a:rPr>
              <a:t>Rviz</a:t>
            </a:r>
            <a:r>
              <a:rPr lang="en-US" sz="2400" kern="1200" dirty="0">
                <a:latin typeface="Arial" charset="0"/>
                <a:ea typeface="Arial" charset="0"/>
                <a:cs typeface="Arial" charset="0"/>
              </a:rPr>
              <a:t> is very CPU/RAM-consuming.</a:t>
            </a:r>
          </a:p>
          <a:p>
            <a:pPr marL="285750" indent="-285750" algn="just">
              <a:buFont typeface="Arial" panose="020B0604020202020204" pitchFamily="34" charset="0"/>
              <a:buChar char="•"/>
            </a:pPr>
            <a:r>
              <a:rPr lang="en-US" sz="2400" dirty="0" err="1">
                <a:latin typeface="Arial" charset="0"/>
                <a:ea typeface="Arial" charset="0"/>
                <a:cs typeface="Arial" charset="0"/>
              </a:rPr>
              <a:t>rqt_launchtree</a:t>
            </a:r>
            <a:r>
              <a:rPr lang="en-US" sz="2400" dirty="0">
                <a:latin typeface="Arial" charset="0"/>
                <a:ea typeface="Arial" charset="0"/>
                <a:cs typeface="Arial" charset="0"/>
              </a:rPr>
              <a:t> can be used to analyze large launch files. It helped us better understand and quickly look up the structure of the </a:t>
            </a:r>
            <a:r>
              <a:rPr lang="en-US" sz="2400" dirty="0" err="1">
                <a:latin typeface="Arial" charset="0"/>
                <a:ea typeface="Arial" charset="0"/>
                <a:cs typeface="Arial" charset="0"/>
              </a:rPr>
              <a:t>Moveit</a:t>
            </a:r>
            <a:r>
              <a:rPr lang="en-US" sz="2400" dirty="0">
                <a:latin typeface="Arial" charset="0"/>
                <a:ea typeface="Arial" charset="0"/>
                <a:cs typeface="Arial" charset="0"/>
              </a:rPr>
              <a:t> framework. </a:t>
            </a:r>
          </a:p>
          <a:p>
            <a:pPr marL="285750" indent="-285750" algn="just">
              <a:buFont typeface="Arial" panose="020B0604020202020204" pitchFamily="34" charset="0"/>
              <a:buChar char="•"/>
            </a:pPr>
            <a:r>
              <a:rPr lang="en-US" altLang="zh-CN" sz="2400" dirty="0" err="1">
                <a:latin typeface="Arial" charset="0"/>
                <a:ea typeface="Arial" charset="0"/>
                <a:cs typeface="Arial" charset="0"/>
              </a:rPr>
              <a:t>Realsense</a:t>
            </a:r>
            <a:r>
              <a:rPr lang="en-US" altLang="zh-CN" sz="2400" dirty="0">
                <a:latin typeface="Arial" charset="0"/>
                <a:ea typeface="Arial" charset="0"/>
                <a:cs typeface="Arial" charset="0"/>
              </a:rPr>
              <a:t> R200 camera has a minimum range of ~0.5m for depth image, so it is important to keep it away from obstacles while constructing </a:t>
            </a:r>
            <a:r>
              <a:rPr lang="en-US" altLang="zh-CN" sz="2400" dirty="0" err="1">
                <a:latin typeface="Arial" charset="0"/>
                <a:ea typeface="Arial" charset="0"/>
                <a:cs typeface="Arial" charset="0"/>
              </a:rPr>
              <a:t>octomap</a:t>
            </a:r>
            <a:r>
              <a:rPr lang="en-US" altLang="zh-CN" sz="2400" dirty="0">
                <a:latin typeface="Arial" charset="0"/>
                <a:ea typeface="Arial" charset="0"/>
                <a:cs typeface="Arial" charset="0"/>
              </a:rPr>
              <a:t>. </a:t>
            </a:r>
          </a:p>
          <a:p>
            <a:pPr marL="285750" indent="-285750" algn="just">
              <a:buFont typeface="Arial" panose="020B0604020202020204" pitchFamily="34" charset="0"/>
              <a:buChar char="•"/>
            </a:pPr>
            <a:r>
              <a:rPr lang="en-US" sz="2400" kern="1200" dirty="0">
                <a:latin typeface="Arial" charset="0"/>
                <a:ea typeface="Arial" charset="0"/>
                <a:cs typeface="Arial" charset="0"/>
              </a:rPr>
              <a:t>Hand segmentation can be achieved </a:t>
            </a:r>
            <a:r>
              <a:rPr lang="en-US" sz="2400" dirty="0">
                <a:latin typeface="Arial" charset="0"/>
                <a:ea typeface="Arial" charset="0"/>
                <a:cs typeface="Arial" charset="0"/>
              </a:rPr>
              <a:t>in both depth images and RGB images. However, in depth images, the user’s hand must be close to Kinect due to the low resolution; in RGB images, the color threshold is somewhat sensitive to the lighting. </a:t>
            </a:r>
            <a:endParaRPr lang="en-US" sz="2400" kern="1200" dirty="0">
              <a:latin typeface="Arial" charset="0"/>
              <a:ea typeface="Arial" charset="0"/>
              <a:cs typeface="Arial" charset="0"/>
            </a:endParaRPr>
          </a:p>
        </p:txBody>
      </p:sp>
      <p:sp>
        <p:nvSpPr>
          <p:cNvPr id="39" name="Rectangle 38"/>
          <p:cNvSpPr/>
          <p:nvPr/>
        </p:nvSpPr>
        <p:spPr>
          <a:xfrm>
            <a:off x="388863" y="15155540"/>
            <a:ext cx="14184102" cy="914046"/>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Existing Software</a:t>
            </a:r>
          </a:p>
        </p:txBody>
      </p:sp>
      <p:sp>
        <p:nvSpPr>
          <p:cNvPr id="40" name="Rectangle 39"/>
          <p:cNvSpPr/>
          <p:nvPr/>
        </p:nvSpPr>
        <p:spPr>
          <a:xfrm>
            <a:off x="31691981" y="12618581"/>
            <a:ext cx="11727906" cy="833693"/>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Lessons Learned</a:t>
            </a:r>
          </a:p>
        </p:txBody>
      </p:sp>
      <p:sp>
        <p:nvSpPr>
          <p:cNvPr id="41" name="Text Placeholder 20"/>
          <p:cNvSpPr>
            <a:spLocks noGrp="1"/>
          </p:cNvSpPr>
          <p:nvPr/>
        </p:nvSpPr>
        <p:spPr>
          <a:xfrm>
            <a:off x="31736285" y="27999341"/>
            <a:ext cx="11381146" cy="4971751"/>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algn="just"/>
            <a:r>
              <a:rPr lang="en-US" sz="2400" dirty="0">
                <a:latin typeface="Arial" panose="020B0604020202020204" pitchFamily="34" charset="0"/>
                <a:cs typeface="Arial" panose="020B0604020202020204" pitchFamily="34" charset="0"/>
              </a:rPr>
              <a:t>We would like to acknowledge the instructor, Dr. Louis Whitcomb, and the TAs, Tyler Paine and Soham </a:t>
            </a:r>
            <a:r>
              <a:rPr lang="en-US" sz="2400" dirty="0" err="1">
                <a:latin typeface="Arial" panose="020B0604020202020204" pitchFamily="34" charset="0"/>
                <a:cs typeface="Arial" panose="020B0604020202020204" pitchFamily="34" charset="0"/>
              </a:rPr>
              <a:t>Patkar</a:t>
            </a:r>
            <a:r>
              <a:rPr lang="en-US" sz="2400" dirty="0">
                <a:latin typeface="Arial" panose="020B0604020202020204" pitchFamily="34" charset="0"/>
                <a:cs typeface="Arial" panose="020B0604020202020204" pitchFamily="34" charset="0"/>
              </a:rPr>
              <a:t>, for the valuable suggestions. We also would like to thank Dr. Noah Cowan for the use of the gripper.</a:t>
            </a:r>
          </a:p>
          <a:p>
            <a:pPr algn="just">
              <a:lnSpc>
                <a:spcPts val="1000"/>
              </a:lnSpc>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tabLst>
                <a:tab pos="457200" algn="l"/>
              </a:tabLst>
            </a:pPr>
            <a:r>
              <a:rPr lang="en-US" sz="2400" dirty="0">
                <a:latin typeface="Arial" panose="020B0604020202020204" pitchFamily="34" charset="0"/>
                <a:cs typeface="Arial" panose="020B0604020202020204" pitchFamily="34" charset="0"/>
              </a:rPr>
              <a:t>ArUco: a minimal library for Augmented Reality applications based on OpenCV, </a:t>
            </a:r>
            <a:r>
              <a:rPr lang="en-US" sz="2400" dirty="0" err="1">
                <a:latin typeface="Arial" panose="020B0604020202020204" pitchFamily="34" charset="0"/>
                <a:cs typeface="Arial" panose="020B0604020202020204" pitchFamily="34" charset="0"/>
              </a:rPr>
              <a:t>www.uco.es</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investiga</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grupos</a:t>
            </a:r>
            <a:r>
              <a:rPr lang="en-US" sz="2400" dirty="0">
                <a:latin typeface="Arial" panose="020B0604020202020204" pitchFamily="34" charset="0"/>
                <a:cs typeface="Arial" panose="020B0604020202020204" pitchFamily="34" charset="0"/>
              </a:rPr>
              <a:t>/ava/node/26</a:t>
            </a:r>
          </a:p>
          <a:p>
            <a:pPr marL="457200" indent="-457200">
              <a:buFont typeface="+mj-lt"/>
              <a:buAutoNum type="arabicPeriod"/>
              <a:tabLst>
                <a:tab pos="457200" algn="l"/>
              </a:tabLst>
            </a:pP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Motion Planning Framework, </a:t>
            </a:r>
            <a:r>
              <a:rPr lang="en-US" sz="2400" dirty="0" err="1">
                <a:latin typeface="Arial" panose="020B0604020202020204" pitchFamily="34" charset="0"/>
                <a:cs typeface="Arial" panose="020B0604020202020204" pitchFamily="34" charset="0"/>
              </a:rPr>
              <a:t>docs.ros.org</a:t>
            </a:r>
            <a:r>
              <a:rPr lang="en-US" sz="2400" dirty="0">
                <a:latin typeface="Arial" panose="020B0604020202020204" pitchFamily="34" charset="0"/>
                <a:cs typeface="Arial" panose="020B0604020202020204" pitchFamily="34" charset="0"/>
              </a:rPr>
              <a:t>/kinetic/</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moveit_tutorials</a:t>
            </a:r>
            <a:r>
              <a:rPr lang="en-US" sz="2400" dirty="0">
                <a:latin typeface="Arial" panose="020B0604020202020204" pitchFamily="34" charset="0"/>
                <a:cs typeface="Arial" panose="020B0604020202020204" pitchFamily="34" charset="0"/>
              </a:rPr>
              <a:t>.</a:t>
            </a:r>
          </a:p>
          <a:p>
            <a:pPr marL="457200" indent="-457200" algn="just">
              <a:buFont typeface="+mj-lt"/>
              <a:buAutoNum type="arabicPeriod"/>
              <a:tabLst>
                <a:tab pos="457200" algn="l"/>
              </a:tabLst>
            </a:pPr>
            <a:r>
              <a:rPr lang="en-US" sz="2400" dirty="0" err="1">
                <a:latin typeface="Arial" panose="020B0604020202020204" pitchFamily="34" charset="0"/>
                <a:cs typeface="Arial" panose="020B0604020202020204" pitchFamily="34" charset="0"/>
              </a:rPr>
              <a:t>ViSP</a:t>
            </a:r>
            <a:r>
              <a:rPr lang="en-US" sz="2400" dirty="0">
                <a:latin typeface="Arial" panose="020B0604020202020204" pitchFamily="34" charset="0"/>
                <a:cs typeface="Arial" panose="020B0604020202020204" pitchFamily="34" charset="0"/>
              </a:rPr>
              <a:t>: Visual </a:t>
            </a:r>
            <a:r>
              <a:rPr lang="en-US" sz="2400" dirty="0" err="1">
                <a:latin typeface="Arial" panose="020B0604020202020204" pitchFamily="34" charset="0"/>
                <a:cs typeface="Arial" panose="020B0604020202020204" pitchFamily="34" charset="0"/>
              </a:rPr>
              <a:t>Servoing</a:t>
            </a:r>
            <a:r>
              <a:rPr lang="en-US" sz="2400" dirty="0">
                <a:latin typeface="Arial" panose="020B0604020202020204" pitchFamily="34" charset="0"/>
                <a:cs typeface="Arial" panose="020B0604020202020204" pitchFamily="34" charset="0"/>
              </a:rPr>
              <a:t> Platform, </a:t>
            </a:r>
            <a:r>
              <a:rPr lang="en-US" sz="2400" dirty="0" err="1">
                <a:latin typeface="Arial" panose="020B0604020202020204" pitchFamily="34" charset="0"/>
                <a:cs typeface="Arial" panose="020B0604020202020204" pitchFamily="34" charset="0"/>
              </a:rPr>
              <a:t>visp.inria.fr</a:t>
            </a:r>
            <a:r>
              <a:rPr lang="en-US" sz="2400" dirty="0">
                <a:latin typeface="Arial" panose="020B0604020202020204" pitchFamily="34" charset="0"/>
                <a:cs typeface="Arial" panose="020B0604020202020204" pitchFamily="34" charset="0"/>
              </a:rPr>
              <a:t>.</a:t>
            </a:r>
          </a:p>
          <a:p>
            <a:pPr marL="457200" indent="-457200" algn="just">
              <a:buFont typeface="+mj-lt"/>
              <a:buAutoNum type="arabicPeriod"/>
              <a:tabLst>
                <a:tab pos="457200" algn="l"/>
              </a:tabLst>
            </a:pPr>
            <a:r>
              <a:rPr lang="en-US" sz="2400" dirty="0">
                <a:latin typeface="Arial" panose="020B0604020202020204" pitchFamily="34" charset="0"/>
                <a:cs typeface="Arial" panose="020B0604020202020204" pitchFamily="34" charset="0"/>
              </a:rPr>
              <a:t>Real-Time Predictive Control of an UR5 Robotic Arm Through Human Upper Limb Motion Tracking, </a:t>
            </a:r>
            <a:r>
              <a:rPr lang="en-US" sz="2400" dirty="0" err="1">
                <a:latin typeface="Arial" panose="020B0604020202020204" pitchFamily="34" charset="0"/>
                <a:cs typeface="Arial" panose="020B0604020202020204" pitchFamily="34" charset="0"/>
              </a:rPr>
              <a:t>Omarali</a:t>
            </a:r>
            <a:r>
              <a:rPr lang="en-US" sz="2400" dirty="0">
                <a:latin typeface="Arial" panose="020B0604020202020204" pitchFamily="34" charset="0"/>
                <a:cs typeface="Arial" panose="020B0604020202020204" pitchFamily="34" charset="0"/>
              </a:rPr>
              <a:t> et al, 2017, HRI’17.</a:t>
            </a:r>
          </a:p>
          <a:p>
            <a:pPr marL="457200" indent="-457200" algn="just">
              <a:buFont typeface="+mj-lt"/>
              <a:buAutoNum type="arabicPeriod"/>
              <a:tabLst>
                <a:tab pos="457200" algn="l"/>
              </a:tabLst>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tabLst>
                <a:tab pos="457200" algn="l"/>
              </a:tabLst>
            </a:pPr>
            <a:endParaRPr lang="en-US" sz="2400" dirty="0">
              <a:latin typeface="Arial" panose="020B0604020202020204" pitchFamily="34" charset="0"/>
              <a:cs typeface="Arial" panose="020B0604020202020204" pitchFamily="34" charset="0"/>
            </a:endParaRPr>
          </a:p>
        </p:txBody>
      </p:sp>
      <p:sp>
        <p:nvSpPr>
          <p:cNvPr id="42" name="Rectangle 41"/>
          <p:cNvSpPr/>
          <p:nvPr/>
        </p:nvSpPr>
        <p:spPr>
          <a:xfrm>
            <a:off x="31698902" y="26544842"/>
            <a:ext cx="11720985" cy="1216008"/>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References and Acknowledgements </a:t>
            </a:r>
          </a:p>
        </p:txBody>
      </p:sp>
      <p:sp>
        <p:nvSpPr>
          <p:cNvPr id="13" name="AutoShape 4" descr="https://dscl.lcsr.jhu.edu/wp-content/uploads/2017/11/hw6_RVIZ-EduMip-Screenshot-1024x63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descr="https://dscl.lcsr.jhu.edu/wp-content/uploads/2017/11/hw6_RVIZ-EduMip-Screenshot-1024x630.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descr="https://dscl.lcsr.jhu.edu/wp-content/uploads/2017/11/hw6_RVIZ-EduMip-Screenshot.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F8F77635-7D9D-FF41-9DFF-D613CBC41BE9}"/>
              </a:ext>
            </a:extLst>
          </p:cNvPr>
          <p:cNvPicPr>
            <a:picLocks noChangeAspect="1"/>
          </p:cNvPicPr>
          <p:nvPr/>
        </p:nvPicPr>
        <p:blipFill rotWithShape="1">
          <a:blip r:embed="rId15"/>
          <a:srcRect l="14666" t="1611" b="7790"/>
          <a:stretch/>
        </p:blipFill>
        <p:spPr>
          <a:xfrm>
            <a:off x="15393785" y="6943453"/>
            <a:ext cx="7190700" cy="5725680"/>
          </a:xfrm>
          <a:prstGeom prst="rect">
            <a:avLst/>
          </a:prstGeom>
        </p:spPr>
      </p:pic>
      <p:pic>
        <p:nvPicPr>
          <p:cNvPr id="22" name="Picture 21">
            <a:extLst>
              <a:ext uri="{FF2B5EF4-FFF2-40B4-BE49-F238E27FC236}">
                <a16:creationId xmlns:a16="http://schemas.microsoft.com/office/drawing/2014/main" id="{35A30494-6B2C-EA4C-B911-0C32B583849E}"/>
              </a:ext>
            </a:extLst>
          </p:cNvPr>
          <p:cNvPicPr>
            <a:picLocks noChangeAspect="1"/>
          </p:cNvPicPr>
          <p:nvPr/>
        </p:nvPicPr>
        <p:blipFill rotWithShape="1">
          <a:blip r:embed="rId16"/>
          <a:srcRect l="14083" r="6562" b="5194"/>
          <a:stretch/>
        </p:blipFill>
        <p:spPr>
          <a:xfrm>
            <a:off x="22901162" y="6963630"/>
            <a:ext cx="8149078" cy="7301887"/>
          </a:xfrm>
          <a:prstGeom prst="rect">
            <a:avLst/>
          </a:prstGeom>
        </p:spPr>
      </p:pic>
      <p:sp>
        <p:nvSpPr>
          <p:cNvPr id="43" name="Rectangle 42">
            <a:extLst>
              <a:ext uri="{FF2B5EF4-FFF2-40B4-BE49-F238E27FC236}">
                <a16:creationId xmlns:a16="http://schemas.microsoft.com/office/drawing/2014/main" id="{DB337833-A406-B144-A3EE-AAA7668F7C33}"/>
              </a:ext>
            </a:extLst>
          </p:cNvPr>
          <p:cNvSpPr/>
          <p:nvPr/>
        </p:nvSpPr>
        <p:spPr>
          <a:xfrm>
            <a:off x="31724352" y="6237265"/>
            <a:ext cx="11695535" cy="984947"/>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Work Flow</a:t>
            </a:r>
          </a:p>
        </p:txBody>
      </p:sp>
      <p:sp>
        <p:nvSpPr>
          <p:cNvPr id="46" name="Rectangle 45">
            <a:extLst>
              <a:ext uri="{FF2B5EF4-FFF2-40B4-BE49-F238E27FC236}">
                <a16:creationId xmlns:a16="http://schemas.microsoft.com/office/drawing/2014/main" id="{65C5A0ED-0871-DF4B-9A38-C9372D88E804}"/>
              </a:ext>
            </a:extLst>
          </p:cNvPr>
          <p:cNvSpPr/>
          <p:nvPr/>
        </p:nvSpPr>
        <p:spPr>
          <a:xfrm>
            <a:off x="31686452" y="20339607"/>
            <a:ext cx="11695535" cy="744908"/>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Future Work</a:t>
            </a:r>
          </a:p>
        </p:txBody>
      </p:sp>
      <p:sp>
        <p:nvSpPr>
          <p:cNvPr id="51" name="TextBox 50">
            <a:extLst>
              <a:ext uri="{FF2B5EF4-FFF2-40B4-BE49-F238E27FC236}">
                <a16:creationId xmlns:a16="http://schemas.microsoft.com/office/drawing/2014/main" id="{8D000905-4B2D-CC4C-A4FE-7C66EB8507DA}"/>
              </a:ext>
            </a:extLst>
          </p:cNvPr>
          <p:cNvSpPr txBox="1"/>
          <p:nvPr/>
        </p:nvSpPr>
        <p:spPr>
          <a:xfrm>
            <a:off x="31691981" y="7495985"/>
            <a:ext cx="11363495" cy="4426853"/>
          </a:xfrm>
          <a:prstGeom prst="rect">
            <a:avLst/>
          </a:prstGeom>
          <a:noFill/>
        </p:spPr>
        <p:txBody>
          <a:bodyPr wrap="square" rtlCol="0">
            <a:spAutoFit/>
          </a:bodyPr>
          <a:lstStyle/>
          <a:p>
            <a:pPr marL="457200" indent="-457200" algn="just">
              <a:buFont typeface="+mj-lt"/>
              <a:buAutoNum type="arabicPeriod"/>
            </a:pPr>
            <a:r>
              <a:rPr lang="en-US" sz="2400" dirty="0">
                <a:latin typeface="Arial" panose="020B0604020202020204" pitchFamily="34" charset="0"/>
                <a:cs typeface="Arial" panose="020B0604020202020204" pitchFamily="34" charset="0"/>
              </a:rPr>
              <a:t>User calibrates skeleton tracking in front of Kinect camera.</a:t>
            </a:r>
          </a:p>
          <a:p>
            <a:pPr marL="457200" indent="-457200" algn="just">
              <a:lnSpc>
                <a:spcPts val="1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latin typeface="Arial" panose="020B0604020202020204" pitchFamily="34" charset="0"/>
                <a:cs typeface="Arial" panose="020B0604020202020204" pitchFamily="34" charset="0"/>
              </a:rPr>
              <a:t>User makes a “START” gesture to tell UR5 to start following the arm and mapping.</a:t>
            </a:r>
          </a:p>
          <a:p>
            <a:pPr marL="457200" indent="-457200" algn="just">
              <a:lnSpc>
                <a:spcPts val="1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latin typeface="Arial" panose="020B0604020202020204" pitchFamily="34" charset="0"/>
                <a:cs typeface="Arial" panose="020B0604020202020204" pitchFamily="34" charset="0"/>
              </a:rPr>
              <a:t>User moves an arm around, and UR5 follows to construct an obstacle map of the environment. It also detects the ArUco tags at objects and target location.</a:t>
            </a:r>
          </a:p>
          <a:p>
            <a:pPr marL="457200" indent="-457200" algn="just">
              <a:lnSpc>
                <a:spcPts val="1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a:latin typeface="Arial" panose="020B0604020202020204" pitchFamily="34" charset="0"/>
                <a:cs typeface="Arial" panose="020B0604020202020204" pitchFamily="34" charset="0"/>
              </a:rPr>
              <a:t>User makes a ”STOP” gesture to tell UR5 to stop following the arm and start pick-and-place.</a:t>
            </a:r>
          </a:p>
          <a:p>
            <a:pPr marL="457200" indent="-457200" algn="just">
              <a:lnSpc>
                <a:spcPts val="1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loads the constructed map from octomap server.</a:t>
            </a:r>
          </a:p>
          <a:p>
            <a:pPr marL="457200" indent="-457200">
              <a:lnSpc>
                <a:spcPts val="1000"/>
              </a:lnSpc>
              <a:buFont typeface="+mj-lt"/>
              <a:buAutoNum type="arabicPeriod"/>
            </a:pPr>
            <a:endParaRPr lang="en-US" sz="2400" dirty="0">
              <a:latin typeface="Arial" panose="020B0604020202020204" pitchFamily="34" charset="0"/>
              <a:cs typeface="Arial" panose="020B0604020202020204" pitchFamily="34" charset="0"/>
            </a:endParaRPr>
          </a:p>
          <a:p>
            <a:pPr marL="457200" indent="-457200" algn="just">
              <a:buFont typeface="+mj-lt"/>
              <a:buAutoNum type="arabicPeriod"/>
            </a:pP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plans and executes UR5 to pick-and-place objects. Use cartesian path when approaching the object.</a:t>
            </a:r>
            <a:endParaRPr lang="en-US" sz="1800" dirty="0">
              <a:latin typeface="Arial" charset="0"/>
              <a:ea typeface="Arial" charset="0"/>
              <a:cs typeface="Arial" charset="0"/>
            </a:endParaRPr>
          </a:p>
        </p:txBody>
      </p:sp>
      <p:sp>
        <p:nvSpPr>
          <p:cNvPr id="52" name="Text Placeholder 20">
            <a:extLst>
              <a:ext uri="{FF2B5EF4-FFF2-40B4-BE49-F238E27FC236}">
                <a16:creationId xmlns:a16="http://schemas.microsoft.com/office/drawing/2014/main" id="{F2924B81-0F2D-2645-BCC3-5E128E05C1EE}"/>
              </a:ext>
            </a:extLst>
          </p:cNvPr>
          <p:cNvSpPr>
            <a:spLocks noGrp="1"/>
          </p:cNvSpPr>
          <p:nvPr/>
        </p:nvSpPr>
        <p:spPr>
          <a:xfrm>
            <a:off x="31590189" y="21354947"/>
            <a:ext cx="11727906" cy="4474179"/>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2400" b="1" dirty="0">
                <a:latin typeface="Arial" charset="0"/>
                <a:ea typeface="Arial" charset="0"/>
                <a:cs typeface="Arial" charset="0"/>
              </a:rPr>
              <a:t>Intermediate pose </a:t>
            </a:r>
            <a:r>
              <a:rPr lang="en-US" sz="2400" dirty="0">
                <a:latin typeface="Arial" charset="0"/>
                <a:ea typeface="Arial" charset="0"/>
                <a:cs typeface="Arial" charset="0"/>
              </a:rPr>
              <a:t>Existing motion planning algorithms may cause UR5 to move to a few awkward poses before reaching ﬁnal pose. We would like use hand gesture to input a few intermediate poses into </a:t>
            </a:r>
            <a:r>
              <a:rPr lang="en-US" sz="2400" dirty="0" err="1">
                <a:latin typeface="Arial" charset="0"/>
                <a:ea typeface="Arial" charset="0"/>
                <a:cs typeface="Arial" charset="0"/>
              </a:rPr>
              <a:t>Moveit</a:t>
            </a:r>
            <a:r>
              <a:rPr lang="en-US" sz="2400" dirty="0">
                <a:latin typeface="Arial" charset="0"/>
                <a:ea typeface="Arial" charset="0"/>
                <a:cs typeface="Arial" charset="0"/>
              </a:rPr>
              <a:t>. We would like to implement a customized probabilistic roadmap planner using these intermediate poses as samples.</a:t>
            </a:r>
            <a:endParaRPr lang="en-US" sz="2400" kern="1200" dirty="0">
              <a:latin typeface="Arial" charset="0"/>
              <a:ea typeface="Arial" charset="0"/>
              <a:cs typeface="Arial" charset="0"/>
            </a:endParaRPr>
          </a:p>
          <a:p>
            <a:pPr marL="285750" indent="-285750" algn="just">
              <a:buFont typeface="Arial" panose="020B0604020202020204" pitchFamily="34" charset="0"/>
              <a:buChar char="•"/>
            </a:pPr>
            <a:r>
              <a:rPr lang="en-US" sz="2400" b="1" kern="1200" dirty="0">
                <a:latin typeface="Arial" charset="0"/>
                <a:ea typeface="Arial" charset="0"/>
                <a:cs typeface="Arial" charset="0"/>
              </a:rPr>
              <a:t>Visual </a:t>
            </a:r>
            <a:r>
              <a:rPr lang="en-US" sz="2400" b="1" kern="1200" dirty="0" err="1">
                <a:latin typeface="Arial" charset="0"/>
                <a:ea typeface="Arial" charset="0"/>
                <a:cs typeface="Arial" charset="0"/>
              </a:rPr>
              <a:t>servoing</a:t>
            </a:r>
            <a:r>
              <a:rPr lang="en-US" sz="2400" b="1" kern="1200" dirty="0">
                <a:latin typeface="Arial" charset="0"/>
                <a:ea typeface="Arial" charset="0"/>
                <a:cs typeface="Arial" charset="0"/>
              </a:rPr>
              <a:t> </a:t>
            </a:r>
            <a:r>
              <a:rPr lang="en-US" sz="2400" kern="1200" dirty="0">
                <a:latin typeface="Arial" charset="0"/>
                <a:ea typeface="Arial" charset="0"/>
                <a:cs typeface="Arial" charset="0"/>
              </a:rPr>
              <a:t>Existing related packages such as </a:t>
            </a:r>
            <a:r>
              <a:rPr lang="en-US" sz="2400" kern="1200" dirty="0" err="1">
                <a:latin typeface="Arial" charset="0"/>
                <a:ea typeface="Arial" charset="0"/>
                <a:cs typeface="Arial" charset="0"/>
              </a:rPr>
              <a:t>ViSP</a:t>
            </a:r>
            <a:r>
              <a:rPr lang="en-US" sz="2400" kern="1200" dirty="0">
                <a:latin typeface="Arial" charset="0"/>
                <a:ea typeface="Arial" charset="0"/>
                <a:cs typeface="Arial" charset="0"/>
              </a:rPr>
              <a:t> [3] can use RGB image to guide robot arm to the objects without the use of visual markers.</a:t>
            </a:r>
            <a:endParaRPr lang="en-US" sz="2400" b="1" kern="1200" dirty="0">
              <a:latin typeface="Arial" charset="0"/>
              <a:ea typeface="Arial" charset="0"/>
              <a:cs typeface="Arial" charset="0"/>
            </a:endParaRPr>
          </a:p>
          <a:p>
            <a:pPr marL="285750" indent="-285750" algn="just">
              <a:buFont typeface="Arial" panose="020B0604020202020204" pitchFamily="34" charset="0"/>
              <a:buChar char="•"/>
            </a:pPr>
            <a:r>
              <a:rPr lang="en-US" sz="2400" b="1" dirty="0">
                <a:latin typeface="Arial" charset="0"/>
                <a:ea typeface="Arial" charset="0"/>
                <a:cs typeface="Arial" charset="0"/>
              </a:rPr>
              <a:t>Predictive control [4] </a:t>
            </a:r>
            <a:r>
              <a:rPr lang="en-US" sz="2400" dirty="0">
                <a:latin typeface="Arial" charset="0"/>
                <a:ea typeface="Arial" charset="0"/>
                <a:cs typeface="Arial" charset="0"/>
              </a:rPr>
              <a:t>Published research has implemented </a:t>
            </a:r>
            <a:r>
              <a:rPr lang="en-US" sz="2400" dirty="0">
                <a:latin typeface="Arial" panose="020B0604020202020204" pitchFamily="34" charset="0"/>
                <a:ea typeface="Arial" charset="0"/>
                <a:cs typeface="Arial" panose="020B0604020202020204" pitchFamily="34" charset="0"/>
              </a:rPr>
              <a:t>model predictive control of UR5</a:t>
            </a:r>
            <a:r>
              <a:rPr lang="en-US" sz="2400" dirty="0">
                <a:latin typeface="Arial" panose="020B0604020202020204" pitchFamily="34" charset="0"/>
                <a:cs typeface="Arial" panose="020B0604020202020204" pitchFamily="34" charset="0"/>
              </a:rPr>
              <a:t> for online generation of optimal trajectories matching user arm position and orientation. This enables UR5 to follow the arm in higher frequency, low latency, and with a smoother trajectory.</a:t>
            </a:r>
          </a:p>
        </p:txBody>
      </p:sp>
      <p:sp>
        <p:nvSpPr>
          <p:cNvPr id="26" name="TextBox 25">
            <a:extLst>
              <a:ext uri="{FF2B5EF4-FFF2-40B4-BE49-F238E27FC236}">
                <a16:creationId xmlns:a16="http://schemas.microsoft.com/office/drawing/2014/main" id="{80785DFC-B10F-4E40-ABBE-F459A0ABD214}"/>
              </a:ext>
            </a:extLst>
          </p:cNvPr>
          <p:cNvSpPr txBox="1"/>
          <p:nvPr/>
        </p:nvSpPr>
        <p:spPr>
          <a:xfrm>
            <a:off x="14886432" y="14410944"/>
            <a:ext cx="184731" cy="1554272"/>
          </a:xfrm>
          <a:prstGeom prst="rect">
            <a:avLst/>
          </a:prstGeom>
          <a:noFill/>
        </p:spPr>
        <p:txBody>
          <a:bodyPr wrap="none" rtlCol="0">
            <a:spAutoFit/>
          </a:bodyPr>
          <a:lstStyle/>
          <a:p>
            <a:endParaRPr lang="en-US" dirty="0"/>
          </a:p>
        </p:txBody>
      </p:sp>
      <p:sp>
        <p:nvSpPr>
          <p:cNvPr id="66" name="Rectangle 65">
            <a:extLst>
              <a:ext uri="{FF2B5EF4-FFF2-40B4-BE49-F238E27FC236}">
                <a16:creationId xmlns:a16="http://schemas.microsoft.com/office/drawing/2014/main" id="{9DEDB3B6-4CF3-744D-90FB-CF2DA7A59658}"/>
              </a:ext>
            </a:extLst>
          </p:cNvPr>
          <p:cNvSpPr/>
          <p:nvPr/>
        </p:nvSpPr>
        <p:spPr>
          <a:xfrm>
            <a:off x="287713" y="26087819"/>
            <a:ext cx="14285251" cy="979758"/>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New Software</a:t>
            </a:r>
          </a:p>
        </p:txBody>
      </p:sp>
      <p:sp>
        <p:nvSpPr>
          <p:cNvPr id="56" name="TextBox 55">
            <a:extLst>
              <a:ext uri="{FF2B5EF4-FFF2-40B4-BE49-F238E27FC236}">
                <a16:creationId xmlns:a16="http://schemas.microsoft.com/office/drawing/2014/main" id="{C2599BEC-FA19-5247-BFA0-2BDCF08A4505}"/>
              </a:ext>
            </a:extLst>
          </p:cNvPr>
          <p:cNvSpPr txBox="1"/>
          <p:nvPr/>
        </p:nvSpPr>
        <p:spPr>
          <a:xfrm>
            <a:off x="308886" y="27273578"/>
            <a:ext cx="14162286" cy="526297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To implement arm and hand gesture detection, we implemented following software:</a:t>
            </a:r>
          </a:p>
          <a:p>
            <a:pPr marL="457200" indent="-457200" algn="just">
              <a:buFont typeface="+mj-lt"/>
              <a:buAutoNum type="arabicPeriod"/>
            </a:pPr>
            <a:r>
              <a:rPr lang="en-US" sz="2400" b="1" dirty="0" err="1">
                <a:latin typeface="Arial" charset="0"/>
                <a:cs typeface="Arial" charset="0"/>
              </a:rPr>
              <a:t>kinect_teleop</a:t>
            </a:r>
            <a:r>
              <a:rPr lang="en-US" sz="2400" dirty="0">
                <a:latin typeface="Arial" charset="0"/>
                <a:cs typeface="Arial" charset="0"/>
              </a:rPr>
              <a:t> Teleoperation with Kinect</a:t>
            </a:r>
            <a:endParaRPr lang="en-US" sz="2400" dirty="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filter the user’s body-to-hand transform given by skeleton tracking</a:t>
            </a:r>
          </a:p>
          <a:p>
            <a:pPr marL="914400" lvl="1" indent="-457200">
              <a:buFont typeface="Arial" panose="020B0604020202020204" pitchFamily="34" charset="0"/>
              <a:buChar char="•"/>
            </a:pPr>
            <a:r>
              <a:rPr lang="en-US" sz="2400" dirty="0">
                <a:latin typeface="Arial" charset="0"/>
                <a:cs typeface="Arial" charset="0"/>
              </a:rPr>
              <a:t>convert this transform to the target pose of UR5 end-effector</a:t>
            </a:r>
          </a:p>
          <a:p>
            <a:pPr marL="914400" lvl="1" indent="-457200">
              <a:buFont typeface="Arial" panose="020B0604020202020204" pitchFamily="34" charset="0"/>
              <a:buChar char="•"/>
            </a:pPr>
            <a:r>
              <a:rPr lang="en-US" sz="2400" dirty="0">
                <a:latin typeface="Arial" charset="0"/>
                <a:cs typeface="Arial" charset="0"/>
              </a:rPr>
              <a:t>recognize the user’s gestures and then feed the results to a simple FSM as inputs</a:t>
            </a:r>
          </a:p>
          <a:p>
            <a:pPr algn="just"/>
            <a:endParaRPr lang="en-US" sz="2400" dirty="0">
              <a:latin typeface="Arial" charset="0"/>
              <a:cs typeface="Arial" charset="0"/>
            </a:endParaRPr>
          </a:p>
          <a:p>
            <a:pPr algn="just"/>
            <a:r>
              <a:rPr lang="en-US" sz="2400" dirty="0">
                <a:latin typeface="Arial" panose="020B0604020202020204" pitchFamily="34" charset="0"/>
                <a:cs typeface="Arial" panose="020B0604020202020204" pitchFamily="34" charset="0"/>
              </a:rPr>
              <a:t>To implement UR5 control and </a:t>
            </a:r>
            <a:r>
              <a:rPr lang="en-US" sz="2400" dirty="0" err="1">
                <a:latin typeface="Arial" panose="020B0604020202020204" pitchFamily="34" charset="0"/>
                <a:cs typeface="Arial" panose="020B0604020202020204" pitchFamily="34" charset="0"/>
              </a:rPr>
              <a:t>Moveit</a:t>
            </a:r>
            <a:r>
              <a:rPr lang="en-US" sz="2400" dirty="0">
                <a:latin typeface="Arial" panose="020B0604020202020204" pitchFamily="34" charset="0"/>
                <a:cs typeface="Arial" panose="020B0604020202020204" pitchFamily="34" charset="0"/>
              </a:rPr>
              <a:t> motion planning, we implemented following software:</a:t>
            </a:r>
          </a:p>
          <a:p>
            <a:pPr marL="457200" indent="-457200" algn="just">
              <a:buFont typeface="+mj-lt"/>
              <a:buAutoNum type="arabicPeriod"/>
            </a:pPr>
            <a:r>
              <a:rPr lang="en-US" sz="2400" b="1" dirty="0">
                <a:latin typeface="Arial" panose="020B0604020202020204" pitchFamily="34" charset="0"/>
                <a:cs typeface="Arial" panose="020B0604020202020204" pitchFamily="34" charset="0"/>
              </a:rPr>
              <a:t>central </a:t>
            </a:r>
            <a:r>
              <a:rPr lang="en-US" sz="2400" dirty="0">
                <a:latin typeface="Arial" panose="020B0604020202020204" pitchFamily="34" charset="0"/>
                <a:cs typeface="Arial" panose="020B0604020202020204" pitchFamily="34" charset="0"/>
              </a:rPr>
              <a:t>central controller of the system</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start and end mapping/pick-and-place tasks based on user input and system feedback.</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calculate UR5 end-effector target locations based on ArUco marker inputs.</a:t>
            </a:r>
          </a:p>
          <a:p>
            <a:pPr marL="914400" lvl="1" indent="-457200">
              <a:buFont typeface="Arial" panose="020B0604020202020204" pitchFamily="34" charset="0"/>
              <a:buChar char="•"/>
            </a:pPr>
            <a:r>
              <a:rPr lang="en-US" sz="2400" dirty="0">
                <a:latin typeface="Arial" panose="020B0604020202020204" pitchFamily="34" charset="0"/>
                <a:cs typeface="Arial" panose="020B0604020202020204" pitchFamily="34" charset="0"/>
              </a:rPr>
              <a:t>use a customized action client-server interface ur5_planning for motion request.</a:t>
            </a:r>
          </a:p>
          <a:p>
            <a:pPr marL="457200" indent="-457200" algn="just">
              <a:buAutoNum type="arabicPeriod"/>
            </a:pPr>
            <a:r>
              <a:rPr lang="en-US" sz="2400" b="1" dirty="0">
                <a:latin typeface="Arial" panose="020B0604020202020204" pitchFamily="34" charset="0"/>
                <a:cs typeface="Arial" panose="020B0604020202020204" pitchFamily="34" charset="0"/>
              </a:rPr>
              <a:t>ur5_planning </a:t>
            </a:r>
            <a:r>
              <a:rPr lang="en-US" sz="2400" dirty="0">
                <a:latin typeface="Arial" panose="020B0604020202020204" pitchFamily="34" charset="0"/>
                <a:cs typeface="Arial" panose="020B0604020202020204" pitchFamily="34" charset="0"/>
              </a:rPr>
              <a:t>customized interface with </a:t>
            </a:r>
            <a:r>
              <a:rPr lang="en-US" sz="2400" dirty="0" err="1">
                <a:latin typeface="Arial" panose="020B0604020202020204" pitchFamily="34" charset="0"/>
                <a:cs typeface="Arial" panose="020B0604020202020204" pitchFamily="34" charset="0"/>
              </a:rPr>
              <a:t>Moveit</a:t>
            </a:r>
            <a:endParaRPr lang="en-US" sz="2400" dirty="0">
              <a:latin typeface="Arial" panose="020B0604020202020204" pitchFamily="34" charset="0"/>
              <a:cs typeface="Arial" panose="020B0604020202020204" pitchFamily="34" charset="0"/>
            </a:endParaRPr>
          </a:p>
          <a:p>
            <a:pPr marL="914400" lvl="1" indent="-457200" algn="just">
              <a:buFont typeface="Arial" panose="020B0604020202020204" pitchFamily="34" charset="0"/>
              <a:buChar char="•"/>
            </a:pPr>
            <a:r>
              <a:rPr lang="en-US" sz="2400" dirty="0">
                <a:latin typeface="Arial" panose="020B0604020202020204" pitchFamily="34" charset="0"/>
                <a:cs typeface="Arial" panose="020B0604020202020204" pitchFamily="34" charset="0"/>
              </a:rPr>
              <a:t>add table, gripper, camera mount, and cube as obstacles into planning scene</a:t>
            </a:r>
          </a:p>
          <a:p>
            <a:pPr marL="914400" lvl="1" indent="-457200" algn="just">
              <a:buFont typeface="Arial" panose="020B0604020202020204" pitchFamily="34" charset="0"/>
              <a:buChar char="•"/>
            </a:pPr>
            <a:r>
              <a:rPr lang="en-US" sz="2400" dirty="0">
                <a:latin typeface="Arial" panose="020B0604020202020204" pitchFamily="34" charset="0"/>
                <a:cs typeface="Arial" panose="020B0604020202020204" pitchFamily="34" charset="0"/>
              </a:rPr>
              <a:t>Request RRT-Connect or cartesian path planning</a:t>
            </a:r>
          </a:p>
        </p:txBody>
      </p:sp>
      <p:sp>
        <p:nvSpPr>
          <p:cNvPr id="68" name="Rectangle 67">
            <a:extLst>
              <a:ext uri="{FF2B5EF4-FFF2-40B4-BE49-F238E27FC236}">
                <a16:creationId xmlns:a16="http://schemas.microsoft.com/office/drawing/2014/main" id="{4022D38A-868D-BA44-944D-B8676852B6DD}"/>
              </a:ext>
            </a:extLst>
          </p:cNvPr>
          <p:cNvSpPr/>
          <p:nvPr/>
        </p:nvSpPr>
        <p:spPr>
          <a:xfrm>
            <a:off x="345443" y="11178125"/>
            <a:ext cx="14146635" cy="1064993"/>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400" dirty="0">
                <a:solidFill>
                  <a:schemeClr val="bg1"/>
                </a:solidFill>
                <a:latin typeface="Arial" charset="0"/>
                <a:ea typeface="Arial" charset="0"/>
                <a:cs typeface="Arial" charset="0"/>
              </a:rPr>
              <a:t>Hardware and Infrastructure</a:t>
            </a:r>
          </a:p>
        </p:txBody>
      </p:sp>
      <p:sp>
        <p:nvSpPr>
          <p:cNvPr id="69" name="Text Placeholder 20">
            <a:extLst>
              <a:ext uri="{FF2B5EF4-FFF2-40B4-BE49-F238E27FC236}">
                <a16:creationId xmlns:a16="http://schemas.microsoft.com/office/drawing/2014/main" id="{10D139D1-16F1-4542-996C-D39FB269121C}"/>
              </a:ext>
            </a:extLst>
          </p:cNvPr>
          <p:cNvSpPr>
            <a:spLocks noGrp="1"/>
          </p:cNvSpPr>
          <p:nvPr/>
        </p:nvSpPr>
        <p:spPr>
          <a:xfrm>
            <a:off x="388863" y="12283871"/>
            <a:ext cx="1689372" cy="2405920"/>
          </a:xfrm>
          <a:prstGeom prst="rect">
            <a:avLst/>
          </a:prstGeom>
        </p:spPr>
        <p:txBody>
          <a:bodyPr wrap="square" lIns="130622" tIns="130622" rIns="130622" bIns="130622">
            <a:spAutoFit/>
          </a:bodyPr>
          <a:lstStyle>
            <a:lvl1pPr marL="0" indent="0" algn="l" defTabSz="2507943" rtl="0" eaLnBrk="1" latinLnBrk="0" hangingPunct="1">
              <a:spcBef>
                <a:spcPct val="20000"/>
              </a:spcBef>
              <a:buFont typeface="Arial" pitchFamily="34" charset="0"/>
              <a:buNone/>
              <a:defRPr sz="1400" kern="1200">
                <a:solidFill>
                  <a:schemeClr val="tx1"/>
                </a:solidFill>
                <a:latin typeface="Trebuchet MS" pitchFamily="34" charset="0"/>
                <a:ea typeface="+mn-ea"/>
                <a:cs typeface="+mn-cs"/>
              </a:defRPr>
            </a:lvl1pPr>
            <a:lvl2pPr marL="849043"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2pPr>
            <a:lvl3pPr marL="1175598" indent="-326555"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3pPr>
            <a:lvl4pPr marL="1534809" indent="-359211"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4pPr>
            <a:lvl5pPr marL="1796053" indent="-261244" algn="l" defTabSz="2507943" rtl="0" eaLnBrk="1" latinLnBrk="0" hangingPunct="1">
              <a:spcBef>
                <a:spcPct val="20000"/>
              </a:spcBef>
              <a:buFont typeface="Arial" pitchFamily="34" charset="0"/>
              <a:buChar char="»"/>
              <a:defRPr sz="1400" kern="1200">
                <a:solidFill>
                  <a:schemeClr val="tx1"/>
                </a:solidFill>
                <a:latin typeface="Trebuchet MS" pitchFamily="34" charset="0"/>
                <a:ea typeface="+mn-ea"/>
                <a:cs typeface="+mn-cs"/>
              </a:defRPr>
            </a:lvl5pPr>
            <a:lvl6pPr marL="6896844"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6pPr>
            <a:lvl7pPr marL="8150815"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7pPr>
            <a:lvl8pPr marL="9404787"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8pPr>
            <a:lvl9pPr marL="10658758" indent="-626986" algn="l" defTabSz="2507943" rtl="0" eaLnBrk="1" latinLnBrk="0" hangingPunct="1">
              <a:spcBef>
                <a:spcPct val="20000"/>
              </a:spcBef>
              <a:buFont typeface="Arial" pitchFamily="34" charset="0"/>
              <a:buChar char="•"/>
              <a:defRPr sz="5500" kern="1200">
                <a:solidFill>
                  <a:schemeClr val="tx1"/>
                </a:solidFill>
                <a:latin typeface="+mn-lt"/>
                <a:ea typeface="+mn-ea"/>
                <a:cs typeface="+mn-cs"/>
              </a:defRPr>
            </a:lvl9pPr>
          </a:lstStyle>
          <a:p>
            <a:r>
              <a:rPr lang="en-US" sz="2400" b="1" dirty="0">
                <a:latin typeface="Arial" charset="0"/>
                <a:ea typeface="Arial" charset="0"/>
                <a:cs typeface="Arial" charset="0"/>
              </a:rPr>
              <a:t>Robot</a:t>
            </a:r>
          </a:p>
          <a:p>
            <a:r>
              <a:rPr lang="en-US" sz="2400" b="1" dirty="0">
                <a:latin typeface="Arial" charset="0"/>
                <a:ea typeface="Arial" charset="0"/>
                <a:cs typeface="Arial" charset="0"/>
              </a:rPr>
              <a:t>Gripper</a:t>
            </a:r>
          </a:p>
          <a:p>
            <a:r>
              <a:rPr lang="en-US" sz="2400" b="1" dirty="0">
                <a:latin typeface="Arial" charset="0"/>
                <a:ea typeface="Arial" charset="0"/>
                <a:cs typeface="Arial" charset="0"/>
              </a:rPr>
              <a:t>Camera</a:t>
            </a:r>
          </a:p>
          <a:p>
            <a:endParaRPr lang="en-US" sz="2400" b="1" dirty="0">
              <a:latin typeface="Arial" charset="0"/>
              <a:ea typeface="Arial" charset="0"/>
              <a:cs typeface="Arial" charset="0"/>
            </a:endParaRPr>
          </a:p>
          <a:p>
            <a:r>
              <a:rPr lang="en-US" sz="2400" b="1" dirty="0">
                <a:latin typeface="Arial" charset="0"/>
                <a:ea typeface="Arial" charset="0"/>
                <a:cs typeface="Arial" charset="0"/>
              </a:rPr>
              <a:t>Others</a:t>
            </a:r>
            <a:r>
              <a:rPr lang="en-US" sz="2400" dirty="0">
                <a:latin typeface="Arial" charset="0"/>
                <a:ea typeface="Arial" charset="0"/>
                <a:cs typeface="Arial" charset="0"/>
              </a:rPr>
              <a:t> </a:t>
            </a:r>
            <a:endParaRPr lang="en-US" sz="2400" b="1" dirty="0">
              <a:latin typeface="Arial" charset="0"/>
              <a:ea typeface="Arial" charset="0"/>
              <a:cs typeface="Arial" charset="0"/>
            </a:endParaRPr>
          </a:p>
        </p:txBody>
      </p:sp>
      <p:sp>
        <p:nvSpPr>
          <p:cNvPr id="2" name="Rectangle 1">
            <a:extLst>
              <a:ext uri="{FF2B5EF4-FFF2-40B4-BE49-F238E27FC236}">
                <a16:creationId xmlns:a16="http://schemas.microsoft.com/office/drawing/2014/main" id="{C723F801-22A1-CB4D-A167-C93DAC925A37}"/>
              </a:ext>
            </a:extLst>
          </p:cNvPr>
          <p:cNvSpPr/>
          <p:nvPr/>
        </p:nvSpPr>
        <p:spPr>
          <a:xfrm>
            <a:off x="2394913" y="12351669"/>
            <a:ext cx="12043890" cy="2628925"/>
          </a:xfrm>
          <a:prstGeom prst="rect">
            <a:avLst/>
          </a:prstGeom>
        </p:spPr>
        <p:txBody>
          <a:bodyPr wrap="square">
            <a:spAutoFit/>
          </a:bodyPr>
          <a:lstStyle/>
          <a:p>
            <a:r>
              <a:rPr lang="en-US" sz="2400" dirty="0">
                <a:latin typeface="Arial" charset="0"/>
                <a:ea typeface="Arial" charset="0"/>
                <a:cs typeface="Arial" charset="0"/>
              </a:rPr>
              <a:t>UR5, 6 DOF collaborative industrial robot arm.</a:t>
            </a:r>
          </a:p>
          <a:p>
            <a:pPr>
              <a:lnSpc>
                <a:spcPts val="700"/>
              </a:lnSpc>
            </a:pPr>
            <a:endParaRPr lang="en-US" sz="2400" dirty="0">
              <a:latin typeface="Arial" charset="0"/>
              <a:ea typeface="Arial" charset="0"/>
              <a:cs typeface="Arial" charset="0"/>
            </a:endParaRPr>
          </a:p>
          <a:p>
            <a:r>
              <a:rPr lang="en-US" sz="2400" dirty="0" err="1">
                <a:latin typeface="Arial" charset="0"/>
                <a:ea typeface="Arial" charset="0"/>
                <a:cs typeface="Arial" charset="0"/>
              </a:rPr>
              <a:t>Afag</a:t>
            </a:r>
            <a:r>
              <a:rPr lang="en-US" sz="2400" dirty="0">
                <a:latin typeface="Arial" charset="0"/>
                <a:ea typeface="Arial" charset="0"/>
                <a:cs typeface="Arial" charset="0"/>
              </a:rPr>
              <a:t> EU-20 UR gripper.</a:t>
            </a:r>
          </a:p>
          <a:p>
            <a:pPr>
              <a:lnSpc>
                <a:spcPts val="800"/>
              </a:lnSpc>
            </a:pPr>
            <a:endParaRPr lang="en-US" sz="2400" dirty="0">
              <a:latin typeface="Arial" charset="0"/>
              <a:ea typeface="Arial" charset="0"/>
              <a:cs typeface="Arial" charset="0"/>
            </a:endParaRPr>
          </a:p>
          <a:p>
            <a:r>
              <a:rPr lang="en-US" sz="2400" dirty="0">
                <a:latin typeface="Arial" charset="0"/>
                <a:ea typeface="Arial" charset="0"/>
                <a:cs typeface="Arial" charset="0"/>
              </a:rPr>
              <a:t>Microsoft Kinect V1: arm and hand gesture detection.</a:t>
            </a:r>
          </a:p>
          <a:p>
            <a:r>
              <a:rPr lang="en-US" sz="2400" dirty="0">
                <a:latin typeface="Arial" charset="0"/>
                <a:ea typeface="Arial" charset="0"/>
                <a:cs typeface="Arial" charset="0"/>
              </a:rPr>
              <a:t>Intel RealSense R200: obstacle mapping, visual marker detection.</a:t>
            </a:r>
          </a:p>
          <a:p>
            <a:pPr>
              <a:lnSpc>
                <a:spcPts val="1000"/>
              </a:lnSpc>
            </a:pPr>
            <a:endParaRPr lang="en-US" sz="2400" b="1" dirty="0">
              <a:latin typeface="Arial" charset="0"/>
              <a:ea typeface="Arial" charset="0"/>
              <a:cs typeface="Arial" charset="0"/>
            </a:endParaRPr>
          </a:p>
          <a:p>
            <a:r>
              <a:rPr lang="en-US" sz="2400" dirty="0">
                <a:latin typeface="Arial" charset="0"/>
                <a:ea typeface="Arial" charset="0"/>
                <a:cs typeface="Arial" charset="0"/>
              </a:rPr>
              <a:t>ArUco markers [1], 3D-printed camera mount, wooden cubes, vacuum-formed  polystyrene obstacles</a:t>
            </a:r>
          </a:p>
        </p:txBody>
      </p:sp>
      <p:pic>
        <p:nvPicPr>
          <p:cNvPr id="11" name="Picture 10">
            <a:extLst>
              <a:ext uri="{FF2B5EF4-FFF2-40B4-BE49-F238E27FC236}">
                <a16:creationId xmlns:a16="http://schemas.microsoft.com/office/drawing/2014/main" id="{7A3CE274-11A8-442D-BD6D-F68BCCF80EF4}"/>
              </a:ext>
            </a:extLst>
          </p:cNvPr>
          <p:cNvPicPr>
            <a:picLocks noChangeAspect="1"/>
          </p:cNvPicPr>
          <p:nvPr/>
        </p:nvPicPr>
        <p:blipFill rotWithShape="1">
          <a:blip r:embed="rId17"/>
          <a:srcRect l="252" t="530" r="12808" b="983"/>
          <a:stretch/>
        </p:blipFill>
        <p:spPr>
          <a:xfrm>
            <a:off x="23489036" y="24500493"/>
            <a:ext cx="7722683" cy="6253580"/>
          </a:xfrm>
          <a:prstGeom prst="rect">
            <a:avLst/>
          </a:prstGeom>
        </p:spPr>
      </p:pic>
      <p:pic>
        <p:nvPicPr>
          <p:cNvPr id="5" name="Picture 4">
            <a:extLst>
              <a:ext uri="{FF2B5EF4-FFF2-40B4-BE49-F238E27FC236}">
                <a16:creationId xmlns:a16="http://schemas.microsoft.com/office/drawing/2014/main" id="{043C26EF-4D98-4125-9CCA-283558BC4453}"/>
              </a:ext>
            </a:extLst>
          </p:cNvPr>
          <p:cNvPicPr>
            <a:picLocks noChangeAspect="1"/>
          </p:cNvPicPr>
          <p:nvPr/>
        </p:nvPicPr>
        <p:blipFill>
          <a:blip r:embed="rId18"/>
          <a:stretch>
            <a:fillRect/>
          </a:stretch>
        </p:blipFill>
        <p:spPr>
          <a:xfrm>
            <a:off x="15020594" y="15376930"/>
            <a:ext cx="8694795" cy="6592024"/>
          </a:xfrm>
          <a:prstGeom prst="rect">
            <a:avLst/>
          </a:prstGeom>
        </p:spPr>
      </p:pic>
      <p:pic>
        <p:nvPicPr>
          <p:cNvPr id="1026" name="Picture 2" descr="https://lh6.googleusercontent.com/lzwKLEfKbhOy4lZNnlTc1sgBOdxhDiX75x_RFoeYHxxhB4gJdSVhQKL0lj64PcBjKzJNKrho1pa3tRSMEdOoP0yM9n7l0mb7z46F7e4gKG_SlM8IxjLBi9S6jPPlJjGPmSoGRf8j">
            <a:extLst>
              <a:ext uri="{FF2B5EF4-FFF2-40B4-BE49-F238E27FC236}">
                <a16:creationId xmlns:a16="http://schemas.microsoft.com/office/drawing/2014/main" id="{53102982-F551-44F5-9834-2F8F97BBA35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7804" t="24469" r="27534" b="9214"/>
          <a:stretch/>
        </p:blipFill>
        <p:spPr bwMode="auto">
          <a:xfrm>
            <a:off x="23906336" y="15376930"/>
            <a:ext cx="7130291" cy="76615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FB879AEE-C91A-7F44-890F-BF8C8C987FC5}"/>
              </a:ext>
            </a:extLst>
          </p:cNvPr>
          <p:cNvPicPr>
            <a:picLocks noChangeAspect="1"/>
          </p:cNvPicPr>
          <p:nvPr/>
        </p:nvPicPr>
        <p:blipFill>
          <a:blip r:embed="rId20"/>
          <a:stretch>
            <a:fillRect/>
          </a:stretch>
        </p:blipFill>
        <p:spPr>
          <a:xfrm>
            <a:off x="14978797" y="25571115"/>
            <a:ext cx="8319291" cy="4296776"/>
          </a:xfrm>
          <a:prstGeom prst="rect">
            <a:avLst/>
          </a:prstGeom>
        </p:spPr>
      </p:pic>
      <p:pic>
        <p:nvPicPr>
          <p:cNvPr id="45" name="Picture 44">
            <a:extLst>
              <a:ext uri="{FF2B5EF4-FFF2-40B4-BE49-F238E27FC236}">
                <a16:creationId xmlns:a16="http://schemas.microsoft.com/office/drawing/2014/main" id="{C137AD43-3E80-FE49-8267-6B12A8D133EB}"/>
              </a:ext>
            </a:extLst>
          </p:cNvPr>
          <p:cNvPicPr>
            <a:picLocks noChangeAspect="1"/>
          </p:cNvPicPr>
          <p:nvPr/>
        </p:nvPicPr>
        <p:blipFill rotWithShape="1">
          <a:blip r:embed="rId21"/>
          <a:srcRect t="19094" b="18479"/>
          <a:stretch/>
        </p:blipFill>
        <p:spPr>
          <a:xfrm>
            <a:off x="36986079" y="4247604"/>
            <a:ext cx="3956631" cy="1154466"/>
          </a:xfrm>
          <a:prstGeom prst="rect">
            <a:avLst/>
          </a:prstGeom>
        </p:spPr>
      </p:pic>
      <p:pic>
        <p:nvPicPr>
          <p:cNvPr id="47" name="Picture 46">
            <a:extLst>
              <a:ext uri="{FF2B5EF4-FFF2-40B4-BE49-F238E27FC236}">
                <a16:creationId xmlns:a16="http://schemas.microsoft.com/office/drawing/2014/main" id="{018B3145-98D8-1643-9B3B-BE3803F5F0AA}"/>
              </a:ext>
            </a:extLst>
          </p:cNvPr>
          <p:cNvPicPr>
            <a:picLocks noChangeAspect="1"/>
          </p:cNvPicPr>
          <p:nvPr/>
        </p:nvPicPr>
        <p:blipFill>
          <a:blip r:embed="rId22">
            <a:extLst>
              <a:ext uri="{BEBA8EAE-BF5A-486C-A8C5-ECC9F3942E4B}">
                <a14:imgProps xmlns:a14="http://schemas.microsoft.com/office/drawing/2010/main">
                  <a14:imgLayer>
                    <a14:imgEffect>
                      <a14:backgroundRemoval t="9630" b="89630" l="2949" r="96783">
                        <a14:foregroundMark x1="21984" y1="24444" x2="21984" y2="24444"/>
                        <a14:foregroundMark x1="14209" y1="24444" x2="14209" y2="24444"/>
                        <a14:foregroundMark x1="4558" y1="25185" x2="4558" y2="25185"/>
                        <a14:foregroundMark x1="4558" y1="51111" x2="4558" y2="51111"/>
                        <a14:foregroundMark x1="12869" y1="53333" x2="12869" y2="53333"/>
                        <a14:foregroundMark x1="23056" y1="53333" x2="23056" y2="53333"/>
                        <a14:foregroundMark x1="22520" y1="77778" x2="22520" y2="77778"/>
                        <a14:foregroundMark x1="13405" y1="78519" x2="13405" y2="78519"/>
                        <a14:foregroundMark x1="3485" y1="78519" x2="3485" y2="78519"/>
                        <a14:foregroundMark x1="60322" y1="26667" x2="60322" y2="26667"/>
                        <a14:foregroundMark x1="86059" y1="23704" x2="86059" y2="23704"/>
                        <a14:foregroundMark x1="94370" y1="54815" x2="94370" y2="54815"/>
                        <a14:foregroundMark x1="96783" y1="67407" x2="96783" y2="67407"/>
                      </a14:backgroundRemoval>
                    </a14:imgEffect>
                  </a14:imgLayer>
                </a14:imgProps>
              </a:ext>
            </a:extLst>
          </a:blip>
          <a:stretch>
            <a:fillRect/>
          </a:stretch>
        </p:blipFill>
        <p:spPr>
          <a:xfrm>
            <a:off x="32875077" y="4128754"/>
            <a:ext cx="3714708" cy="1338094"/>
          </a:xfrm>
          <a:prstGeom prst="rect">
            <a:avLst/>
          </a:prstGeom>
        </p:spPr>
      </p:pic>
      <p:pic>
        <p:nvPicPr>
          <p:cNvPr id="48" name="Picture 47">
            <a:extLst>
              <a:ext uri="{FF2B5EF4-FFF2-40B4-BE49-F238E27FC236}">
                <a16:creationId xmlns:a16="http://schemas.microsoft.com/office/drawing/2014/main" id="{7DD1F185-3F03-AE41-8E59-C55DB1479832}"/>
              </a:ext>
            </a:extLst>
          </p:cNvPr>
          <p:cNvPicPr>
            <a:picLocks noChangeAspect="1"/>
          </p:cNvPicPr>
          <p:nvPr/>
        </p:nvPicPr>
        <p:blipFill>
          <a:blip r:embed="rId23"/>
          <a:stretch>
            <a:fillRect/>
          </a:stretch>
        </p:blipFill>
        <p:spPr>
          <a:xfrm>
            <a:off x="41372865" y="3677879"/>
            <a:ext cx="1587830" cy="1955676"/>
          </a:xfrm>
          <a:prstGeom prst="rect">
            <a:avLst/>
          </a:prstGeom>
        </p:spPr>
      </p:pic>
    </p:spTree>
    <p:extLst>
      <p:ext uri="{BB962C8B-B14F-4D97-AF65-F5344CB8AC3E}">
        <p14:creationId xmlns:p14="http://schemas.microsoft.com/office/powerpoint/2010/main" val="1296535694"/>
      </p:ext>
    </p:extLst>
  </p:cSld>
  <p:clrMapOvr>
    <a:masterClrMapping/>
  </p:clrMapOvr>
</p:sld>
</file>

<file path=ppt/theme/theme1.xml><?xml version="1.0" encoding="utf-8"?>
<a:theme xmlns:a="http://schemas.openxmlformats.org/drawingml/2006/main" name="alt_jhu_design_day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8CE61AF9-F091-CE4B-BAE0-77C46F92C98F}" vid="{F96601E1-8709-F848-825D-2FD9D06E58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alt_jhu_design_day_template</Template>
  <TotalTime>648</TotalTime>
  <Words>1383</Words>
  <Application>Microsoft Macintosh PowerPoint</Application>
  <PresentationFormat>Custom</PresentationFormat>
  <Paragraphs>89</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alt_jhu_design_day_template</vt:lpstr>
      <vt:lpstr>PowerPoint Presentation</vt:lpstr>
    </vt:vector>
  </TitlesOfParts>
  <Company>Johns Hopkins University</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Whitcomb</dc:creator>
  <cp:lastModifiedBy>Allen Ren</cp:lastModifiedBy>
  <cp:revision>116</cp:revision>
  <dcterms:created xsi:type="dcterms:W3CDTF">2018-05-08T13:23:32Z</dcterms:created>
  <dcterms:modified xsi:type="dcterms:W3CDTF">2018-05-11T19:17:01Z</dcterms:modified>
</cp:coreProperties>
</file>